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31"/>
  </p:notesMasterIdLst>
  <p:handoutMasterIdLst>
    <p:handoutMasterId r:id="rId32"/>
  </p:handoutMasterIdLst>
  <p:sldIdLst>
    <p:sldId id="347" r:id="rId7"/>
    <p:sldId id="339" r:id="rId8"/>
    <p:sldId id="937" r:id="rId9"/>
    <p:sldId id="938" r:id="rId10"/>
    <p:sldId id="941" r:id="rId11"/>
    <p:sldId id="942" r:id="rId12"/>
    <p:sldId id="944" r:id="rId13"/>
    <p:sldId id="946" r:id="rId14"/>
    <p:sldId id="949" r:id="rId15"/>
    <p:sldId id="950" r:id="rId16"/>
    <p:sldId id="953" r:id="rId17"/>
    <p:sldId id="955" r:id="rId18"/>
    <p:sldId id="956" r:id="rId19"/>
    <p:sldId id="951" r:id="rId20"/>
    <p:sldId id="952" r:id="rId21"/>
    <p:sldId id="954" r:id="rId22"/>
    <p:sldId id="960" r:id="rId23"/>
    <p:sldId id="961" r:id="rId24"/>
    <p:sldId id="963" r:id="rId25"/>
    <p:sldId id="964" r:id="rId26"/>
    <p:sldId id="962" r:id="rId27"/>
    <p:sldId id="965" r:id="rId28"/>
    <p:sldId id="967"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224" autoAdjust="0"/>
  </p:normalViewPr>
  <p:slideViewPr>
    <p:cSldViewPr snapToGrid="0" showGuides="1">
      <p:cViewPr varScale="1">
        <p:scale>
          <a:sx n="160" d="100"/>
          <a:sy n="160" d="100"/>
        </p:scale>
        <p:origin x="256" y="100"/>
      </p:cViewPr>
      <p:guideLst>
        <p:guide pos="3840"/>
        <p:guide orient="horz" pos="2160"/>
      </p:guideLst>
    </p:cSldViewPr>
  </p:slideViewPr>
  <p:outlineViewPr>
    <p:cViewPr>
      <p:scale>
        <a:sx n="33" d="100"/>
        <a:sy n="33" d="100"/>
      </p:scale>
      <p:origin x="0" y="-1557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121" d="100"/>
          <a:sy n="121" d="100"/>
        </p:scale>
        <p:origin x="4188"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t>7/11/2023</a:t>
            </a:fld>
            <a:endParaRPr lang="en-US" sz="1050" dirty="0"/>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rPr>
              <a:t>Hand out</a:t>
            </a:r>
            <a:r>
              <a:rPr lang="en-US" sz="1050" dirty="0">
                <a:solidFill>
                  <a:schemeClr val="accent2"/>
                </a:solidFill>
              </a:rPr>
              <a:t> </a:t>
            </a:r>
            <a:fld id="{C92BABF8-1341-4DCB-864A-D83C08BEEAE4}" type="slidenum">
              <a:rPr lang="en-US" sz="1050" smtClean="0"/>
              <a:t>‹#›</a:t>
            </a:fld>
            <a:endParaRPr lang="en-US" sz="1050" dirty="0"/>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lvl1pPr>
          </a:lstStyle>
          <a:p>
            <a:fld id="{76FBC1AF-E4C9-412F-9B6D-66CD520F95DB}" type="datetimeFigureOut">
              <a:rPr lang="en-US" smtClean="0"/>
              <a:pPr/>
              <a:t>7/11/2023</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pPr/>
              <a:t>‹#›</a:t>
            </a:fld>
            <a:endParaRPr lang="en-US" dirty="0"/>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139700" y="768350"/>
            <a:ext cx="6821488" cy="3836988"/>
          </a:xfrm>
          <a:noFill/>
        </p:spPr>
      </p:sp>
      <p:sp>
        <p:nvSpPr>
          <p:cNvPr id="194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139700" y="768350"/>
            <a:ext cx="6821488" cy="3836988"/>
          </a:xfrm>
          <a:noFill/>
        </p:spPr>
      </p:sp>
      <p:sp>
        <p:nvSpPr>
          <p:cNvPr id="1925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de-DE">
                <a:latin typeface="Arial" pitchFamily="34" charset="0"/>
              </a:rPr>
              <a:t>Notizen </a:t>
            </a:r>
            <a:fld id="{AD141568-5488-4AC9-B82D-9F5CE1225E2A}" type="slidenum">
              <a:rPr lang="de-DE" smtClean="0">
                <a:latin typeface="Arial" pitchFamily="34" charset="0"/>
              </a:rPr>
              <a:pPr/>
              <a:t>18</a:t>
            </a:fld>
            <a:endParaRPr lang="de-DE" dirty="0">
              <a:latin typeface="Arial" pitchFamily="34" charset="0"/>
            </a:endParaRPr>
          </a:p>
        </p:txBody>
      </p:sp>
    </p:spTree>
    <p:extLst>
      <p:ext uri="{BB962C8B-B14F-4D97-AF65-F5344CB8AC3E}">
        <p14:creationId xmlns:p14="http://schemas.microsoft.com/office/powerpoint/2010/main" val="1261673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customXml" Target="../../customXml/item4.xml"/><Relationship Id="rId6" Type="http://schemas.openxmlformats.org/officeDocument/2006/relationships/slideMaster" Target="../slideMasters/slideMaster1.xml"/><Relationship Id="rId5" Type="http://schemas.openxmlformats.org/officeDocument/2006/relationships/tags" Target="../tags/tag4.xml"/><Relationship Id="rId4" Type="http://schemas.openxmlformats.org/officeDocument/2006/relationships/tags" Target="../tags/tag3.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30.emf"/><Relationship Id="rId2" Type="http://schemas.openxmlformats.org/officeDocument/2006/relationships/tags" Target="../tags/tag5.xml"/><Relationship Id="rId1" Type="http://schemas.openxmlformats.org/officeDocument/2006/relationships/customXml" Target="../../customXml/item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94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53037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52824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icture Gradient 90° 48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298325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icture Gradient 90° 40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1973617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icture Gradient 90° 36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Subline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708893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icture Gradient Green 48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589911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M3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icture Gradient Green 40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8801962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icture Gradient Green 36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7416475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icture Gradient Blue 48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35673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icture Gradient Blue 40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6222259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icture Gradient Blue 36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6894869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A picture containing light, star&#10;&#10;Description automatically generated">
            <a:extLst>
              <a:ext uri="{FF2B5EF4-FFF2-40B4-BE49-F238E27FC236}">
                <a16:creationId xmlns:a16="http://schemas.microsoft.com/office/drawing/2014/main" id="{AA220E05-4C1E-4F58-BFC0-57C07A95F70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399" y="1414463"/>
            <a:ext cx="11370437"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dex / Agenda">
    <p:spTree>
      <p:nvGrpSpPr>
        <p:cNvPr id="1" name=""/>
        <p:cNvGrpSpPr/>
        <p:nvPr/>
      </p:nvGrpSpPr>
      <p:grpSpPr>
        <a:xfrm>
          <a:off x="0" y="0"/>
          <a:ext cx="0" cy="0"/>
          <a:chOff x="0" y="0"/>
          <a:chExt cx="0" cy="0"/>
        </a:xfrm>
      </p:grpSpPr>
      <p:pic>
        <p:nvPicPr>
          <p:cNvPr id="8" name="Cognisphere" descr="A picture containing chart&#10;&#10;Description automatically generated">
            <a:extLst>
              <a:ext uri="{FF2B5EF4-FFF2-40B4-BE49-F238E27FC236}">
                <a16:creationId xmlns:a16="http://schemas.microsoft.com/office/drawing/2014/main" id="{FEC69F24-2876-47B9-A4B6-0ADE800ECDDB}"/>
              </a:ext>
            </a:extLst>
          </p:cNvPr>
          <p:cNvPicPr>
            <a:picLocks noChangeAspect="1"/>
          </p:cNvPicPr>
          <p:nvPr userDrawn="1"/>
        </p:nvPicPr>
        <p:blipFill rotWithShape="1">
          <a:blip r:embed="rId2" cstate="print">
            <a:alphaModFix amt="6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a:xfrm>
            <a:off x="410400" y="478800"/>
            <a:ext cx="5904675" cy="576000"/>
          </a:xfrm>
        </p:spPr>
        <p:txBody>
          <a:bodyPr/>
          <a:lstStyle/>
          <a:p>
            <a:r>
              <a:rPr lang="en-US"/>
              <a:t>Click to edit Master title style</a:t>
            </a:r>
            <a:endParaRPr lang="en-US" dirty="0"/>
          </a:p>
        </p:txBody>
      </p:sp>
      <p:sp>
        <p:nvSpPr>
          <p:cNvPr id="4" name="Copy">
            <a:extLst>
              <a:ext uri="{FF2B5EF4-FFF2-40B4-BE49-F238E27FC236}">
                <a16:creationId xmlns:a16="http://schemas.microsoft.com/office/drawing/2014/main" id="{0E701EC8-7FC1-42BE-915D-048C74A40E0C}"/>
              </a:ext>
            </a:extLst>
          </p:cNvPr>
          <p:cNvSpPr>
            <a:spLocks noGrp="1"/>
          </p:cNvSpPr>
          <p:nvPr>
            <p:ph type="body" sz="quarter" idx="12"/>
          </p:nvPr>
        </p:nvSpPr>
        <p:spPr>
          <a:xfrm>
            <a:off x="411163" y="1414463"/>
            <a:ext cx="5903912" cy="4751387"/>
          </a:xfrm>
        </p:spPr>
        <p:txBody>
          <a:bodyPr/>
          <a:lstStyle>
            <a:lvl1pPr>
              <a:spcAft>
                <a:spcPts val="900"/>
              </a:spcAft>
              <a:tabLst>
                <a:tab pos="5902325" algn="r"/>
              </a:tabLst>
              <a:defRPr/>
            </a:lvl1pPr>
            <a:lvl2pPr>
              <a:spcAft>
                <a:spcPts val="900"/>
              </a:spcAft>
              <a:tabLst>
                <a:tab pos="5902325" algn="r"/>
              </a:tabLst>
              <a:defRPr/>
            </a:lvl2pPr>
            <a:lvl3pPr marL="180000">
              <a:spcAft>
                <a:spcPts val="900"/>
              </a:spcAft>
              <a:tabLst>
                <a:tab pos="5902325" algn="r"/>
              </a:tabLst>
              <a:defRPr b="1"/>
            </a:lvl3pPr>
            <a:lvl4pPr marL="360000">
              <a:spcAft>
                <a:spcPts val="900"/>
              </a:spcAft>
              <a:tabLst>
                <a:tab pos="5902325" algn="r"/>
              </a:tabLst>
              <a:defRPr/>
            </a:lvl4pPr>
            <a:lvl5pPr marL="360000">
              <a:spcAft>
                <a:spcPts val="900"/>
              </a:spcAft>
              <a:tabLst>
                <a:tab pos="5902325" algn="r"/>
              </a:tabLst>
              <a:defRPr b="1"/>
            </a:lvl5pPr>
            <a:lvl6pPr marL="180000">
              <a:spcAft>
                <a:spcPts val="600"/>
              </a:spcAft>
              <a:tabLst>
                <a:tab pos="5902325" algn="r"/>
              </a:tabLst>
              <a:defRPr sz="1600"/>
            </a:lvl6pPr>
            <a:lvl7pPr marL="180000">
              <a:spcAft>
                <a:spcPts val="600"/>
              </a:spcAft>
              <a:tabLst>
                <a:tab pos="5902325" algn="r"/>
              </a:tabLst>
              <a:defRPr sz="1600" b="1"/>
            </a:lvl7pPr>
            <a:lvl8pPr marL="360000">
              <a:spcAft>
                <a:spcPts val="600"/>
              </a:spcAft>
              <a:tabLst>
                <a:tab pos="5902325" algn="r"/>
              </a:tabLst>
              <a:defRPr sz="1600"/>
            </a:lvl8pPr>
            <a:lvl9pPr marL="360000">
              <a:spcAft>
                <a:spcPts val="600"/>
              </a:spcAft>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74823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ree Content without log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6862674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br>
              <a:rPr lang="en-US" dirty="0"/>
            </a:br>
            <a:r>
              <a:rPr lang="en-US" dirty="0"/>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descr="A picture containing fish, monitor, keyboard, computer&#10;&#10;Description automatically generated">
            <a:extLst>
              <a:ext uri="{FF2B5EF4-FFF2-40B4-BE49-F238E27FC236}">
                <a16:creationId xmlns:a16="http://schemas.microsoft.com/office/drawing/2014/main" id="{AE83F1C5-95B7-47C3-B837-8191D1E3972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510491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descr="A picture containing sky, water, star&#10;&#10;Description automatically generated">
            <a:extLst>
              <a:ext uri="{FF2B5EF4-FFF2-40B4-BE49-F238E27FC236}">
                <a16:creationId xmlns:a16="http://schemas.microsoft.com/office/drawing/2014/main" id="{E2F7C1AE-8376-445B-98CD-DBE6E96E38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33338126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Background pattern&#10;&#10;Description automatically generated">
            <a:extLst>
              <a:ext uri="{FF2B5EF4-FFF2-40B4-BE49-F238E27FC236}">
                <a16:creationId xmlns:a16="http://schemas.microsoft.com/office/drawing/2014/main" id="{70837433-2C09-4518-AF0D-697A97CAC3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813591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664610299"/>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endParaRPr lang="en-US" dirty="0"/>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py 3">
            <a:extLst>
              <a:ext uri="{FF2B5EF4-FFF2-40B4-BE49-F238E27FC236}">
                <a16:creationId xmlns:a16="http://schemas.microsoft.com/office/drawing/2014/main" id="{E840DCCC-8E77-40B8-B94B-A4D3A4D77826}"/>
              </a:ext>
            </a:extLst>
          </p:cNvPr>
          <p:cNvSpPr>
            <a:spLocks noGrp="1"/>
          </p:cNvSpPr>
          <p:nvPr>
            <p:ph idx="12"/>
          </p:nvPr>
        </p:nvSpPr>
        <p:spPr>
          <a:xfrm>
            <a:off x="8187189" y="1414462"/>
            <a:ext cx="3600000" cy="4392000"/>
          </a:xfrm>
          <a:prstGeom prst="rect">
            <a:avLst/>
          </a:prstGeom>
          <a:solidFill>
            <a:schemeClr val="tx2"/>
          </a:solidFill>
          <a:ln w="19050">
            <a:solidFill>
              <a:schemeClr val="tx1"/>
            </a:solidFill>
          </a:ln>
        </p:spPr>
        <p:txBody>
          <a:bodyPr lIns="216000" tIns="144000" rIns="216000" bIns="144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s-ES"/>
              <a:t>Unrestricted | © Siemens 2022 | Ionuț Verzea | ADV D EU RO IFA MI | 2022-05-20</a:t>
            </a:r>
            <a:endParaRPr lang="en-US" dirty="0"/>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Background pattern&#10;&#10;Description automatically generated">
            <a:extLst>
              <a:ext uri="{FF2B5EF4-FFF2-40B4-BE49-F238E27FC236}">
                <a16:creationId xmlns:a16="http://schemas.microsoft.com/office/drawing/2014/main" id="{DF3DAF0E-BB8A-4082-8CE7-1BBCE61C8C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165426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2" name="Quote marks">
            <a:extLst>
              <a:ext uri="{FF2B5EF4-FFF2-40B4-BE49-F238E27FC236}">
                <a16:creationId xmlns:a16="http://schemas.microsoft.com/office/drawing/2014/main" id="{58EF2AB0-A78A-44C9-9A7D-F20D9ED854E0}"/>
              </a:ext>
            </a:extLst>
          </p:cNvPr>
          <p:cNvSpPr/>
          <p:nvPr/>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endParaRPr lang="en-US" dirty="0"/>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endParaRPr lang="en-US" dirty="0"/>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dirty="0"/>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dirty="0"/>
              <a:t>Click to edit the contact</a:t>
            </a:r>
          </a:p>
          <a:p>
            <a:pPr lvl="1"/>
            <a:r>
              <a:rPr lang="en-US" dirty="0"/>
              <a:t>Name etc.</a:t>
            </a:r>
          </a:p>
          <a:p>
            <a:pPr lvl="2"/>
            <a:r>
              <a:rPr lang="en-US" dirty="0"/>
              <a:t>Department etc.</a:t>
            </a:r>
          </a:p>
          <a:p>
            <a:pPr lvl="3"/>
            <a:r>
              <a:rPr lang="en-US" dirty="0"/>
              <a:t>subchapter</a:t>
            </a:r>
          </a:p>
          <a:p>
            <a:pPr lvl="4"/>
            <a:r>
              <a:rPr lang="en-US" dirty="0"/>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s-ES"/>
              <a:t>Unrestricted | © Siemens 2022 | Ionuț Verzea | ADV D EU RO IFA MI | 2022-05-20</a:t>
            </a:r>
            <a:endParaRPr lang="en-US" dirty="0"/>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columns" type="twoObj">
  <p:cSld name="1_Two columns">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641359165"/>
              </p:ext>
            </p:extLst>
          </p:nvPr>
        </p:nvGraphicFramePr>
        <p:xfrm>
          <a:off x="1590" y="1595"/>
          <a:ext cx="1586" cy="1587"/>
        </p:xfrm>
        <a:graphic>
          <a:graphicData uri="http://schemas.openxmlformats.org/presentationml/2006/ole">
            <mc:AlternateContent xmlns:mc="http://schemas.openxmlformats.org/markup-compatibility/2006">
              <mc:Choice xmlns:v="urn:schemas-microsoft-com:vml" Requires="v">
                <p:oleObj name="think-cell Folie" r:id="rId7" imgW="216" imgH="216" progId="">
                  <p:embed/>
                </p:oleObj>
              </mc:Choice>
              <mc:Fallback>
                <p:oleObj name="think-cell Folie" r:id="rId7" imgW="216" imgH="216" progId="">
                  <p:embed/>
                  <p:pic>
                    <p:nvPicPr>
                      <p:cNvPr id="5" name="Objekt 4"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0" y="1595"/>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cdtTitle 1 Id2"/>
          <p:cNvSpPr>
            <a:spLocks noGrp="1"/>
          </p:cNvSpPr>
          <p:nvPr>
            <p:ph type="title"/>
            <p:custDataLst>
              <p:tags r:id="rId3"/>
            </p:custDataLst>
          </p:nvPr>
        </p:nvSpPr>
        <p:spPr>
          <a:xfrm>
            <a:off x="0" y="8"/>
            <a:ext cx="12192000" cy="1268413"/>
          </a:xfrm>
          <a:noFill/>
          <a:ln w="9525">
            <a:noFill/>
            <a:miter lim="800000"/>
            <a:headEnd/>
            <a:tailEnd/>
          </a:ln>
        </p:spPr>
        <p:txBody>
          <a:bodyPr vert="horz" wrap="square" lIns="525862" tIns="332442" rIns="1783095" bIns="196442" numCol="1" anchor="b" anchorCtr="0" compatLnSpc="1">
            <a:prstTxWarp prst="textNoShape">
              <a:avLst/>
            </a:prstTxWarp>
          </a:bodyPr>
          <a:lstStyle>
            <a:lvl1pPr marL="0" marR="0" indent="0" algn="l" defTabSz="767254" rtl="0" eaLnBrk="1" fontAlgn="base" latinLnBrk="0" hangingPunct="1">
              <a:lnSpc>
                <a:spcPct val="100000"/>
              </a:lnSpc>
              <a:spcBef>
                <a:spcPct val="0"/>
              </a:spcBef>
              <a:spcAft>
                <a:spcPct val="0"/>
              </a:spcAft>
              <a:buClrTx/>
              <a:buSzTx/>
              <a:buFontTx/>
              <a:buNone/>
              <a:tabLst/>
              <a:defRPr lang="de-DE"/>
            </a:lvl1pPr>
          </a:lstStyle>
          <a:p>
            <a:pPr marL="0" marR="0" lvl="0" indent="0" algn="l" defTabSz="767254" rtl="0" eaLnBrk="1" fontAlgn="base" latinLnBrk="0" hangingPunct="1">
              <a:lnSpc>
                <a:spcPct val="100000"/>
              </a:lnSpc>
              <a:spcBef>
                <a:spcPct val="0"/>
              </a:spcBef>
              <a:spcAft>
                <a:spcPct val="0"/>
              </a:spcAft>
              <a:buClrTx/>
              <a:buSzTx/>
              <a:buFontTx/>
              <a:buNone/>
              <a:tabLst/>
              <a:defRPr/>
            </a:pPr>
            <a:r>
              <a:rPr lang="de-DE" dirty="0"/>
              <a:t>Titelmasterformat durch Klicken bearbeiten</a:t>
            </a:r>
            <a:endParaRPr kumimoji="0" lang="en-US" sz="16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p:custDataLst>
              <p:tags r:id="rId4"/>
            </p:custDataLst>
          </p:nvPr>
        </p:nvSpPr>
        <p:spPr>
          <a:xfrm>
            <a:off x="626739" y="1412877"/>
            <a:ext cx="5469264" cy="4752976"/>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4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4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4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4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dtContent Placeholder 3 Id4"/>
          <p:cNvSpPr>
            <a:spLocks noGrp="1"/>
          </p:cNvSpPr>
          <p:nvPr>
            <p:ph sz="half" idx="2"/>
            <p:custDataLst>
              <p:tags r:id="rId5"/>
            </p:custDataLst>
          </p:nvPr>
        </p:nvSpPr>
        <p:spPr>
          <a:xfrm>
            <a:off x="6240390" y="1412877"/>
            <a:ext cx="5469264" cy="4752976"/>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4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4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4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4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19179377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object (large)" type="obj">
  <p:cSld name="1_One object (larg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216241056"/>
              </p:ext>
            </p:extLst>
          </p:nvPr>
        </p:nvGraphicFramePr>
        <p:xfrm>
          <a:off x="1590" y="1595"/>
          <a:ext cx="1586" cy="1587"/>
        </p:xfrm>
        <a:graphic>
          <a:graphicData uri="http://schemas.openxmlformats.org/presentationml/2006/ole">
            <mc:AlternateContent xmlns:mc="http://schemas.openxmlformats.org/markup-compatibility/2006">
              <mc:Choice xmlns:v="urn:schemas-microsoft-com:vml" Requires="v">
                <p:oleObj name="think-cell Folie" r:id="rId6" imgW="216" imgH="216" progId="">
                  <p:embed/>
                </p:oleObj>
              </mc:Choice>
              <mc:Fallback>
                <p:oleObj name="think-cell Folie" r:id="rId6" imgW="216" imgH="216" progId="">
                  <p:embed/>
                  <p:pic>
                    <p:nvPicPr>
                      <p:cNvPr id="4" name="Objek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0" y="1595"/>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cdtTitle 1 Id2"/>
          <p:cNvSpPr>
            <a:spLocks noGrp="1"/>
          </p:cNvSpPr>
          <p:nvPr>
            <p:ph type="title"/>
            <p:custDataLst>
              <p:tags r:id="rId3"/>
            </p:custDataLst>
          </p:nvPr>
        </p:nvSpPr>
        <p:spPr>
          <a:xfrm>
            <a:off x="0" y="8"/>
            <a:ext cx="12192000" cy="1268413"/>
          </a:xfrm>
        </p:spPr>
        <p:txBody>
          <a:bodyPr/>
          <a:lstStyle/>
          <a:p>
            <a:r>
              <a:rPr lang="de-DE" dirty="0"/>
              <a:t>Titelmasterformat durch Klicken bearbeiten</a:t>
            </a:r>
            <a:endParaRPr lang="en-US" dirty="0"/>
          </a:p>
        </p:txBody>
      </p:sp>
      <p:sp>
        <p:nvSpPr>
          <p:cNvPr id="3" name="cdtContent Placeholder 2 Id3"/>
          <p:cNvSpPr>
            <a:spLocks noGrp="1"/>
          </p:cNvSpPr>
          <p:nvPr>
            <p:ph idx="1"/>
            <p:custDataLst>
              <p:tags r:id="rId4"/>
            </p:custDataLst>
          </p:nvPr>
        </p:nvSpPr>
        <p:spPr>
          <a:xfrm>
            <a:off x="626744" y="1412877"/>
            <a:ext cx="8204690" cy="4752976"/>
          </a:xfrm>
        </p:spPr>
        <p:txBody>
          <a:bodyPr/>
          <a:lstStyle>
            <a:lvl1pPr>
              <a:buFont typeface="Arial" pitchFamily="34" charset="0"/>
              <a:buNone/>
              <a:defRPr/>
            </a:lvl1p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1479099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A picture containing background pattern&#10;&#10;Description automatically generated">
            <a:extLst>
              <a:ext uri="{FF2B5EF4-FFF2-40B4-BE49-F238E27FC236}">
                <a16:creationId xmlns:a16="http://schemas.microsoft.com/office/drawing/2014/main" id="{DE598EC2-770B-4F85-A209-57F0E77094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8455336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s-ES"/>
              <a:t>Unrestricted | © Siemens 2022 | Ionuț Verzea | ADV D EU RO IFA MI | 2022-05-20</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b" anchorCtr="0">
            <a:noAutofit/>
          </a:bodyPr>
          <a:lstStyle/>
          <a:p>
            <a:r>
              <a:rPr lang="en-US"/>
              <a:t>Click to edit Master title style</a:t>
            </a:r>
            <a:endParaRPr lang="en-US" dirty="0"/>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s-ES"/>
              <a:t>Unrestricted | © Siemens 2022 | Ionuț Verzea | ADV D EU RO IFA MI | 2022-05-20</a:t>
            </a:r>
            <a:endParaRPr lang="en-US" dirty="0"/>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48" r:id="rId19"/>
    <p:sldLayoutId id="2147483749" r:id="rId20"/>
    <p:sldLayoutId id="2147483750" r:id="rId21"/>
    <p:sldLayoutId id="2147483745" r:id="rId22"/>
    <p:sldLayoutId id="2147483746" r:id="rId23"/>
    <p:sldLayoutId id="2147483747" r:id="rId24"/>
    <p:sldLayoutId id="2147483736" r:id="rId25"/>
    <p:sldLayoutId id="2147483737" r:id="rId26"/>
    <p:sldLayoutId id="2147483738" r:id="rId27"/>
    <p:sldLayoutId id="2147483739" r:id="rId28"/>
    <p:sldLayoutId id="2147483740" r:id="rId29"/>
    <p:sldLayoutId id="2147483741" r:id="rId30"/>
    <p:sldLayoutId id="2147483744" r:id="rId31"/>
    <p:sldLayoutId id="2147483708" r:id="rId32"/>
    <p:sldLayoutId id="2147483655" r:id="rId33"/>
    <p:sldLayoutId id="2147483742" r:id="rId34"/>
    <p:sldLayoutId id="2147483677" r:id="rId35"/>
    <p:sldLayoutId id="2147483709" r:id="rId36"/>
    <p:sldLayoutId id="2147483751" r:id="rId37"/>
    <p:sldLayoutId id="2147483691" r:id="rId38"/>
    <p:sldLayoutId id="2147483752" r:id="rId39"/>
    <p:sldLayoutId id="2147483692" r:id="rId40"/>
    <p:sldLayoutId id="2147483650" r:id="rId41"/>
    <p:sldLayoutId id="2147483665" r:id="rId42"/>
    <p:sldLayoutId id="2147483666" r:id="rId43"/>
    <p:sldLayoutId id="2147483697" r:id="rId44"/>
    <p:sldLayoutId id="2147483698" r:id="rId45"/>
    <p:sldLayoutId id="2147483652" r:id="rId46"/>
    <p:sldLayoutId id="2147483680" r:id="rId47"/>
    <p:sldLayoutId id="2147483694" r:id="rId48"/>
    <p:sldLayoutId id="2147483687" r:id="rId49"/>
    <p:sldLayoutId id="2147483681" r:id="rId50"/>
    <p:sldLayoutId id="2147483690" r:id="rId51"/>
    <p:sldLayoutId id="2147483711" r:id="rId52"/>
    <p:sldLayoutId id="2147483682" r:id="rId53"/>
    <p:sldLayoutId id="2147483678" r:id="rId54"/>
    <p:sldLayoutId id="2147483753" r:id="rId55"/>
    <p:sldLayoutId id="2147483754" r:id="rId56"/>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kw3UD_YCoEk&amp;list=PLmpc3xvYSk4wDCP5zjt2QQXe8-JGHa4Kt&amp;index=78" TargetMode="External"/><Relationship Id="rId2" Type="http://schemas.openxmlformats.org/officeDocument/2006/relationships/hyperlink" Target="https://www.youtube.com/watch?v=4eZeaZ1K-bY&amp;list=PLmpc3xvYSk4wDCP5zjt2QQXe8-JGHa4Kt&amp;index=76" TargetMode="Externa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hyperlink" Target="mailto:vlad.Petrescu@siemens.com" TargetMode="External"/><Relationship Id="rId2" Type="http://schemas.openxmlformats.org/officeDocument/2006/relationships/hyperlink" Target="mailto:firstname.lastname@siemens.com" TargetMode="Externa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3.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3.xml"/><Relationship Id="rId1" Type="http://schemas.openxmlformats.org/officeDocument/2006/relationships/tags" Target="../tags/tag9.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descr="A picture containing outdoor, flying, person, plane&#10;&#10;Description automatically generated">
            <a:extLst>
              <a:ext uri="{FF2B5EF4-FFF2-40B4-BE49-F238E27FC236}">
                <a16:creationId xmlns:a16="http://schemas.microsoft.com/office/drawing/2014/main" id="{F770C91E-BF5F-45D9-AC4A-AD9B33243643}"/>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3502800"/>
          </a:xfrm>
        </p:spPr>
      </p:pic>
      <p:sp>
        <p:nvSpPr>
          <p:cNvPr id="6" name="Title">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738664"/>
          </a:xfrm>
        </p:spPr>
        <p:txBody>
          <a:bodyPr/>
          <a:lstStyle/>
          <a:p>
            <a:r>
              <a:rPr lang="ro-RO" dirty="0"/>
              <a:t>C++</a:t>
            </a:r>
            <a:endParaRPr lang="en-US" b="0" dirty="0"/>
          </a:p>
        </p:txBody>
      </p:sp>
      <p:sp>
        <p:nvSpPr>
          <p:cNvPr id="2" name="Subtitle">
            <a:extLst>
              <a:ext uri="{FF2B5EF4-FFF2-40B4-BE49-F238E27FC236}">
                <a16:creationId xmlns:a16="http://schemas.microsoft.com/office/drawing/2014/main" id="{27507DB2-A004-4C7F-BB03-CAB07E07A0D3}"/>
              </a:ext>
            </a:extLst>
          </p:cNvPr>
          <p:cNvSpPr>
            <a:spLocks noGrp="1"/>
          </p:cNvSpPr>
          <p:nvPr>
            <p:ph type="subTitle" idx="1"/>
          </p:nvPr>
        </p:nvSpPr>
        <p:spPr/>
        <p:txBody>
          <a:bodyPr/>
          <a:lstStyle/>
          <a:p>
            <a:r>
              <a:rPr lang="ro-RO" dirty="0" err="1"/>
              <a:t>Strings</a:t>
            </a:r>
            <a:r>
              <a:rPr lang="ro-RO" dirty="0"/>
              <a:t> </a:t>
            </a:r>
            <a:r>
              <a:rPr lang="ro-RO" dirty="0" err="1"/>
              <a:t>and</a:t>
            </a:r>
            <a:r>
              <a:rPr lang="ro-RO" dirty="0"/>
              <a:t> Standard </a:t>
            </a:r>
            <a:r>
              <a:rPr lang="ro-RO" dirty="0" err="1"/>
              <a:t>Template</a:t>
            </a:r>
            <a:r>
              <a:rPr lang="ro-RO" dirty="0"/>
              <a:t> </a:t>
            </a:r>
            <a:r>
              <a:rPr lang="ro-RO" dirty="0" err="1"/>
              <a:t>Library</a:t>
            </a:r>
            <a:endParaRPr lang="en-US" dirty="0"/>
          </a:p>
        </p:txBody>
      </p:sp>
      <p:sp>
        <p:nvSpPr>
          <p:cNvPr id="3" name="Footer Placeholder">
            <a:extLst>
              <a:ext uri="{FF2B5EF4-FFF2-40B4-BE49-F238E27FC236}">
                <a16:creationId xmlns:a16="http://schemas.microsoft.com/office/drawing/2014/main" id="{38D101C9-5442-4E35-9BFD-3591529F0F77}"/>
              </a:ext>
            </a:extLst>
          </p:cNvPr>
          <p:cNvSpPr>
            <a:spLocks noGrp="1"/>
          </p:cNvSpPr>
          <p:nvPr>
            <p:ph type="ftr" sz="quarter" idx="13"/>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695493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Template Library - Vector</a:t>
            </a:r>
          </a:p>
        </p:txBody>
      </p:sp>
      <p:sp>
        <p:nvSpPr>
          <p:cNvPr id="6" name="TextBox 5"/>
          <p:cNvSpPr txBox="1"/>
          <p:nvPr/>
        </p:nvSpPr>
        <p:spPr>
          <a:xfrm>
            <a:off x="321734" y="1403187"/>
            <a:ext cx="4775200" cy="280828"/>
          </a:xfrm>
          <a:prstGeom prst="rect">
            <a:avLst/>
          </a:prstGeom>
          <a:noFill/>
        </p:spPr>
        <p:txBody>
          <a:bodyPr wrap="square" lIns="0" tIns="0" rIns="0" bIns="0" rtlCol="0">
            <a:spAutoFit/>
          </a:bodyPr>
          <a:lstStyle/>
          <a:p>
            <a:pPr>
              <a:lnSpc>
                <a:spcPct val="110000"/>
              </a:lnSpc>
            </a:pPr>
            <a:r>
              <a:rPr lang="en-US" sz="1799" dirty="0"/>
              <a:t>Iterating through a vector:</a:t>
            </a:r>
          </a:p>
        </p:txBody>
      </p:sp>
      <p:sp>
        <p:nvSpPr>
          <p:cNvPr id="7" name="TextBox 6"/>
          <p:cNvSpPr txBox="1"/>
          <p:nvPr/>
        </p:nvSpPr>
        <p:spPr>
          <a:xfrm>
            <a:off x="829735" y="5675731"/>
            <a:ext cx="9889066" cy="280828"/>
          </a:xfrm>
          <a:prstGeom prst="rect">
            <a:avLst/>
          </a:prstGeom>
          <a:noFill/>
        </p:spPr>
        <p:txBody>
          <a:bodyPr wrap="square" lIns="0" tIns="0" rIns="0" bIns="0" rtlCol="0">
            <a:spAutoFit/>
          </a:bodyPr>
          <a:lstStyle/>
          <a:p>
            <a:pPr>
              <a:lnSpc>
                <a:spcPct val="110000"/>
              </a:lnSpc>
            </a:pPr>
            <a:r>
              <a:rPr lang="en-US" sz="1799" dirty="0"/>
              <a:t> </a:t>
            </a:r>
          </a:p>
        </p:txBody>
      </p:sp>
      <p:sp>
        <p:nvSpPr>
          <p:cNvPr id="8" name="Footer Placeholder 7">
            <a:extLst>
              <a:ext uri="{FF2B5EF4-FFF2-40B4-BE49-F238E27FC236}">
                <a16:creationId xmlns:a16="http://schemas.microsoft.com/office/drawing/2014/main" id="{50460E54-1C2A-47DA-B53C-D9C95C07D775}"/>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
        <p:nvSpPr>
          <p:cNvPr id="11" name="TextBox 10">
            <a:extLst>
              <a:ext uri="{FF2B5EF4-FFF2-40B4-BE49-F238E27FC236}">
                <a16:creationId xmlns:a16="http://schemas.microsoft.com/office/drawing/2014/main" id="{E7B087CC-0648-4321-BB68-178A5C29FDF1}"/>
              </a:ext>
            </a:extLst>
          </p:cNvPr>
          <p:cNvSpPr txBox="1"/>
          <p:nvPr/>
        </p:nvSpPr>
        <p:spPr>
          <a:xfrm>
            <a:off x="95794" y="1801575"/>
            <a:ext cx="6096000" cy="4431983"/>
          </a:xfrm>
          <a:prstGeom prst="rect">
            <a:avLst/>
          </a:prstGeom>
          <a:noFill/>
        </p:spPr>
        <p:txBody>
          <a:bodyPr wrap="square">
            <a:spAutoFit/>
          </a:bodyPr>
          <a:lstStyle/>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a vector can be populated when declared</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std</a:t>
            </a:r>
            <a:r>
              <a:rPr lang="ro-RO" sz="1200" dirty="0">
                <a:solidFill>
                  <a:srgbClr val="000000"/>
                </a:solidFill>
                <a:latin typeface="Consolas" panose="020B0609020204030204" pitchFamily="49" charset="0"/>
              </a:rPr>
              <a:t>::</a:t>
            </a:r>
            <a:r>
              <a:rPr lang="ro-RO" sz="1200" dirty="0">
                <a:solidFill>
                  <a:srgbClr val="2B91AF"/>
                </a:solidFill>
                <a:latin typeface="Consolas" panose="020B0609020204030204" pitchFamily="49" charset="0"/>
              </a:rPr>
              <a:t>vector</a:t>
            </a:r>
            <a:r>
              <a:rPr lang="ro-RO" sz="1200" dirty="0">
                <a:solidFill>
                  <a:srgbClr val="000000"/>
                </a:solidFill>
                <a:latin typeface="Consolas" panose="020B0609020204030204" pitchFamily="49" charset="0"/>
              </a:rPr>
              <a:t>&lt;</a:t>
            </a:r>
            <a:r>
              <a:rPr lang="ro-RO" sz="1200" dirty="0" err="1">
                <a:solidFill>
                  <a:srgbClr val="0000FF"/>
                </a:solidFill>
                <a:latin typeface="Consolas" panose="020B0609020204030204" pitchFamily="49" charset="0"/>
              </a:rPr>
              <a:t>int</a:t>
            </a:r>
            <a:r>
              <a:rPr lang="ro-RO" sz="1200" dirty="0">
                <a:solidFill>
                  <a:srgbClr val="000000"/>
                </a:solidFill>
                <a:latin typeface="Consolas" panose="020B0609020204030204" pitchFamily="49" charset="0"/>
              </a:rPr>
              <a:t>&gt; </a:t>
            </a:r>
            <a:r>
              <a:rPr lang="ro-RO" sz="1200" dirty="0" err="1">
                <a:solidFill>
                  <a:srgbClr val="000000"/>
                </a:solidFill>
                <a:latin typeface="Consolas" panose="020B0609020204030204" pitchFamily="49" charset="0"/>
              </a:rPr>
              <a:t>myVector</a:t>
            </a:r>
            <a:r>
              <a:rPr lang="ro-RO" sz="1200" dirty="0">
                <a:solidFill>
                  <a:srgbClr val="000000"/>
                </a:solidFill>
                <a:latin typeface="Consolas" panose="020B0609020204030204" pitchFamily="49" charset="0"/>
              </a:rPr>
              <a:t> = { 1, 2, 3, 4 };</a:t>
            </a:r>
            <a:endParaRPr lang="en-US" sz="1200" dirty="0">
              <a:solidFill>
                <a:srgbClr val="000000"/>
              </a:solidFill>
              <a:latin typeface="Consolas" panose="020B0609020204030204" pitchFamily="49" charset="0"/>
            </a:endParaRPr>
          </a:p>
          <a:p>
            <a:endParaRPr lang="ro-R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elements can be appended at any time</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myVector.push_back</a:t>
            </a:r>
            <a:r>
              <a:rPr lang="ro-RO" sz="1200" dirty="0">
                <a:solidFill>
                  <a:srgbClr val="000000"/>
                </a:solidFill>
                <a:latin typeface="Consolas" panose="020B0609020204030204" pitchFamily="49" charset="0"/>
              </a:rPr>
              <a:t>(5);</a:t>
            </a:r>
          </a:p>
          <a:p>
            <a:r>
              <a:rPr lang="ro-RO"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getting an iterator of the container start</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std</a:t>
            </a:r>
            <a:r>
              <a:rPr lang="ro-RO" sz="1200" dirty="0">
                <a:solidFill>
                  <a:srgbClr val="000000"/>
                </a:solidFill>
                <a:latin typeface="Consolas" panose="020B0609020204030204" pitchFamily="49" charset="0"/>
              </a:rPr>
              <a:t>::</a:t>
            </a:r>
            <a:r>
              <a:rPr lang="ro-RO" sz="1200" dirty="0">
                <a:solidFill>
                  <a:srgbClr val="2B91AF"/>
                </a:solidFill>
                <a:latin typeface="Consolas" panose="020B0609020204030204" pitchFamily="49" charset="0"/>
              </a:rPr>
              <a:t>vector</a:t>
            </a:r>
            <a:r>
              <a:rPr lang="ro-RO" sz="1200" dirty="0">
                <a:solidFill>
                  <a:srgbClr val="000000"/>
                </a:solidFill>
                <a:latin typeface="Consolas" panose="020B0609020204030204" pitchFamily="49" charset="0"/>
              </a:rPr>
              <a:t>&lt;</a:t>
            </a:r>
            <a:r>
              <a:rPr lang="ro-RO" sz="1200" dirty="0" err="1">
                <a:solidFill>
                  <a:srgbClr val="0000FF"/>
                </a:solidFill>
                <a:latin typeface="Consolas" panose="020B0609020204030204" pitchFamily="49" charset="0"/>
              </a:rPr>
              <a:t>int</a:t>
            </a:r>
            <a:r>
              <a:rPr lang="ro-RO" sz="1200" dirty="0">
                <a:solidFill>
                  <a:srgbClr val="000000"/>
                </a:solidFill>
                <a:latin typeface="Consolas" panose="020B0609020204030204" pitchFamily="49" charset="0"/>
              </a:rPr>
              <a:t>&gt;::</a:t>
            </a:r>
            <a:r>
              <a:rPr lang="ro-RO" sz="1200" dirty="0" err="1">
                <a:solidFill>
                  <a:srgbClr val="2B91AF"/>
                </a:solidFill>
                <a:latin typeface="Consolas" panose="020B0609020204030204" pitchFamily="49" charset="0"/>
              </a:rPr>
              <a:t>iterator</a:t>
            </a:r>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startPos</a:t>
            </a:r>
            <a:r>
              <a:rPr lang="ro-RO" sz="1200" dirty="0">
                <a:solidFill>
                  <a:srgbClr val="000000"/>
                </a:solidFill>
                <a:latin typeface="Consolas" panose="020B0609020204030204" pitchFamily="49" charset="0"/>
              </a:rPr>
              <a:t> = </a:t>
            </a:r>
            <a:r>
              <a:rPr lang="ro-RO" sz="1200" dirty="0" err="1">
                <a:solidFill>
                  <a:srgbClr val="000000"/>
                </a:solidFill>
                <a:latin typeface="Consolas" panose="020B0609020204030204" pitchFamily="49" charset="0"/>
              </a:rPr>
              <a:t>myVector.begin</a:t>
            </a:r>
            <a:r>
              <a:rPr lang="ro-RO"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getting an iterator of the container end</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std</a:t>
            </a:r>
            <a:r>
              <a:rPr lang="ro-RO" sz="1200" dirty="0">
                <a:solidFill>
                  <a:srgbClr val="000000"/>
                </a:solidFill>
                <a:latin typeface="Consolas" panose="020B0609020204030204" pitchFamily="49" charset="0"/>
              </a:rPr>
              <a:t>::</a:t>
            </a:r>
            <a:r>
              <a:rPr lang="ro-RO" sz="1200" dirty="0">
                <a:solidFill>
                  <a:srgbClr val="2B91AF"/>
                </a:solidFill>
                <a:latin typeface="Consolas" panose="020B0609020204030204" pitchFamily="49" charset="0"/>
              </a:rPr>
              <a:t>vector</a:t>
            </a:r>
            <a:r>
              <a:rPr lang="ro-RO" sz="1200" dirty="0">
                <a:solidFill>
                  <a:srgbClr val="000000"/>
                </a:solidFill>
                <a:latin typeface="Consolas" panose="020B0609020204030204" pitchFamily="49" charset="0"/>
              </a:rPr>
              <a:t>&lt;</a:t>
            </a:r>
            <a:r>
              <a:rPr lang="ro-RO" sz="1200" dirty="0" err="1">
                <a:solidFill>
                  <a:srgbClr val="0000FF"/>
                </a:solidFill>
                <a:latin typeface="Consolas" panose="020B0609020204030204" pitchFamily="49" charset="0"/>
              </a:rPr>
              <a:t>int</a:t>
            </a:r>
            <a:r>
              <a:rPr lang="ro-RO" sz="1200" dirty="0">
                <a:solidFill>
                  <a:srgbClr val="000000"/>
                </a:solidFill>
                <a:latin typeface="Consolas" panose="020B0609020204030204" pitchFamily="49" charset="0"/>
              </a:rPr>
              <a:t>&gt;::</a:t>
            </a:r>
            <a:r>
              <a:rPr lang="ro-RO" sz="1200" dirty="0" err="1">
                <a:solidFill>
                  <a:srgbClr val="2B91AF"/>
                </a:solidFill>
                <a:latin typeface="Consolas" panose="020B0609020204030204" pitchFamily="49" charset="0"/>
              </a:rPr>
              <a:t>iterator</a:t>
            </a:r>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endPos</a:t>
            </a:r>
            <a:r>
              <a:rPr lang="ro-RO" sz="1200" dirty="0">
                <a:solidFill>
                  <a:srgbClr val="000000"/>
                </a:solidFill>
                <a:latin typeface="Consolas" panose="020B0609020204030204" pitchFamily="49" charset="0"/>
              </a:rPr>
              <a:t> = </a:t>
            </a:r>
            <a:r>
              <a:rPr lang="ro-RO" sz="1200" dirty="0" err="1">
                <a:solidFill>
                  <a:srgbClr val="000000"/>
                </a:solidFill>
                <a:latin typeface="Consolas" panose="020B0609020204030204" pitchFamily="49" charset="0"/>
              </a:rPr>
              <a:t>myVector.end</a:t>
            </a:r>
            <a:r>
              <a:rPr lang="ro-RO" sz="1200" dirty="0">
                <a:solidFill>
                  <a:srgbClr val="000000"/>
                </a:solidFill>
                <a:latin typeface="Consolas" panose="020B0609020204030204" pitchFamily="49" charset="0"/>
              </a:rPr>
              <a:t>();</a:t>
            </a:r>
          </a:p>
          <a:p>
            <a:endParaRPr lang="ro-R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initialize a generic iterator and assign it to the</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value of the start of the container</a:t>
            </a:r>
            <a:endParaRPr lang="en-US" sz="1200" dirty="0">
              <a:solidFill>
                <a:srgbClr val="000000"/>
              </a:solidFill>
              <a:latin typeface="Consolas" panose="020B0609020204030204" pitchFamily="49" charset="0"/>
            </a:endParaRPr>
          </a:p>
          <a:p>
            <a:r>
              <a:rPr lang="sv-SE" sz="1200" dirty="0">
                <a:solidFill>
                  <a:srgbClr val="000000"/>
                </a:solidFill>
                <a:latin typeface="Consolas" panose="020B0609020204030204" pitchFamily="49" charset="0"/>
              </a:rPr>
              <a:t>  std::</a:t>
            </a:r>
            <a:r>
              <a:rPr lang="sv-SE" sz="1200" dirty="0">
                <a:solidFill>
                  <a:srgbClr val="2B91AF"/>
                </a:solidFill>
                <a:latin typeface="Consolas" panose="020B0609020204030204" pitchFamily="49" charset="0"/>
              </a:rPr>
              <a:t>vector</a:t>
            </a:r>
            <a:r>
              <a:rPr lang="sv-SE" sz="1200" dirty="0">
                <a:solidFill>
                  <a:srgbClr val="000000"/>
                </a:solidFill>
                <a:latin typeface="Consolas" panose="020B0609020204030204" pitchFamily="49" charset="0"/>
              </a:rPr>
              <a:t>&lt;</a:t>
            </a:r>
            <a:r>
              <a:rPr lang="sv-SE" sz="1200" dirty="0">
                <a:solidFill>
                  <a:srgbClr val="0000FF"/>
                </a:solidFill>
                <a:latin typeface="Consolas" panose="020B0609020204030204" pitchFamily="49" charset="0"/>
              </a:rPr>
              <a:t>int</a:t>
            </a:r>
            <a:r>
              <a:rPr lang="sv-SE" sz="1200" dirty="0">
                <a:solidFill>
                  <a:srgbClr val="000000"/>
                </a:solidFill>
                <a:latin typeface="Consolas" panose="020B0609020204030204" pitchFamily="49" charset="0"/>
              </a:rPr>
              <a:t>&gt;::</a:t>
            </a:r>
            <a:r>
              <a:rPr lang="sv-SE" sz="1200" dirty="0">
                <a:solidFill>
                  <a:srgbClr val="2B91AF"/>
                </a:solidFill>
                <a:latin typeface="Consolas" panose="020B0609020204030204" pitchFamily="49" charset="0"/>
              </a:rPr>
              <a:t>iterator</a:t>
            </a:r>
            <a:r>
              <a:rPr lang="sv-SE" sz="1200" dirty="0">
                <a:solidFill>
                  <a:srgbClr val="000000"/>
                </a:solidFill>
                <a:latin typeface="Consolas" panose="020B0609020204030204" pitchFamily="49" charset="0"/>
              </a:rPr>
              <a:t> position = startPos;</a:t>
            </a:r>
          </a:p>
          <a:p>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traverse </a:t>
            </a:r>
            <a:r>
              <a:rPr lang="ro-RO" sz="1200" dirty="0" err="1">
                <a:solidFill>
                  <a:srgbClr val="008000"/>
                </a:solidFill>
                <a:latin typeface="Consolas" panose="020B0609020204030204" pitchFamily="49" charset="0"/>
              </a:rPr>
              <a:t>the</a:t>
            </a:r>
            <a:r>
              <a:rPr lang="ro-RO" sz="1200" dirty="0">
                <a:solidFill>
                  <a:srgbClr val="008000"/>
                </a:solidFill>
                <a:latin typeface="Consolas" panose="020B0609020204030204" pitchFamily="49" charset="0"/>
              </a:rPr>
              <a:t> vector</a:t>
            </a:r>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FF"/>
                </a:solidFill>
                <a:latin typeface="Consolas" panose="020B0609020204030204" pitchFamily="49" charset="0"/>
              </a:rPr>
              <a:t>while</a:t>
            </a:r>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position</a:t>
            </a:r>
            <a:r>
              <a:rPr lang="ro-RO" sz="1200" dirty="0">
                <a:solidFill>
                  <a:srgbClr val="000000"/>
                </a:solidFill>
                <a:latin typeface="Consolas" panose="020B0609020204030204" pitchFamily="49" charset="0"/>
              </a:rPr>
              <a:t> </a:t>
            </a:r>
            <a:r>
              <a:rPr lang="ro-RO" sz="1200" dirty="0">
                <a:solidFill>
                  <a:srgbClr val="008080"/>
                </a:solidFill>
                <a:latin typeface="Consolas" panose="020B0609020204030204" pitchFamily="49" charset="0"/>
              </a:rPr>
              <a:t>!=</a:t>
            </a:r>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endPos</a:t>
            </a:r>
            <a:r>
              <a:rPr lang="ro-RO"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1 2 3 4 5</a:t>
            </a:r>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dereference the iterator to obtain the value</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it </a:t>
            </a:r>
            <a:r>
              <a:rPr lang="ro-RO" sz="1200" dirty="0" err="1">
                <a:solidFill>
                  <a:srgbClr val="008000"/>
                </a:solidFill>
                <a:latin typeface="Consolas" panose="020B0609020204030204" pitchFamily="49" charset="0"/>
              </a:rPr>
              <a:t>is</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pointing</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to</a:t>
            </a:r>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std</a:t>
            </a:r>
            <a:r>
              <a:rPr lang="ro-RO" sz="1200" dirty="0">
                <a:solidFill>
                  <a:srgbClr val="000000"/>
                </a:solidFill>
                <a:latin typeface="Consolas" panose="020B0609020204030204" pitchFamily="49" charset="0"/>
              </a:rPr>
              <a:t>::cout </a:t>
            </a:r>
            <a:r>
              <a:rPr lang="ro-RO" sz="1200" dirty="0">
                <a:solidFill>
                  <a:srgbClr val="008080"/>
                </a:solidFill>
                <a:latin typeface="Consolas" panose="020B0609020204030204" pitchFamily="49" charset="0"/>
              </a:rPr>
              <a:t>&lt;&lt;</a:t>
            </a:r>
            <a:r>
              <a:rPr lang="ro-RO" sz="1200" dirty="0">
                <a:solidFill>
                  <a:srgbClr val="000000"/>
                </a:solidFill>
                <a:latin typeface="Consolas" panose="020B0609020204030204" pitchFamily="49" charset="0"/>
              </a:rPr>
              <a:t> </a:t>
            </a:r>
            <a:r>
              <a:rPr lang="ro-RO" sz="1200" dirty="0">
                <a:solidFill>
                  <a:srgbClr val="008080"/>
                </a:solidFill>
                <a:latin typeface="Consolas" panose="020B0609020204030204" pitchFamily="49" charset="0"/>
              </a:rPr>
              <a:t>*</a:t>
            </a:r>
            <a:r>
              <a:rPr lang="ro-RO" sz="1200" dirty="0" err="1">
                <a:solidFill>
                  <a:srgbClr val="000000"/>
                </a:solidFill>
                <a:latin typeface="Consolas" panose="020B0609020204030204" pitchFamily="49" charset="0"/>
              </a:rPr>
              <a:t>position</a:t>
            </a:r>
            <a:r>
              <a:rPr lang="ro-RO" sz="1200" dirty="0">
                <a:solidFill>
                  <a:srgbClr val="000000"/>
                </a:solidFill>
                <a:latin typeface="Consolas" panose="020B0609020204030204" pitchFamily="49" charset="0"/>
              </a:rPr>
              <a:t> </a:t>
            </a:r>
            <a:r>
              <a:rPr lang="ro-RO" sz="1200" dirty="0">
                <a:solidFill>
                  <a:srgbClr val="008080"/>
                </a:solidFill>
                <a:latin typeface="Consolas" panose="020B0609020204030204" pitchFamily="49" charset="0"/>
              </a:rPr>
              <a:t>&lt;&lt;</a:t>
            </a:r>
            <a:r>
              <a:rPr lang="ro-RO" sz="1200" dirty="0">
                <a:solidFill>
                  <a:srgbClr val="000000"/>
                </a:solidFill>
                <a:latin typeface="Consolas" panose="020B0609020204030204" pitchFamily="49" charset="0"/>
              </a:rPr>
              <a:t> </a:t>
            </a:r>
            <a:r>
              <a:rPr lang="ro-RO" sz="1200" dirty="0">
                <a:solidFill>
                  <a:srgbClr val="A31515"/>
                </a:solidFill>
                <a:latin typeface="Consolas" panose="020B0609020204030204" pitchFamily="49" charset="0"/>
              </a:rPr>
              <a:t>" "</a:t>
            </a:r>
            <a:r>
              <a:rPr lang="ro-RO" sz="1200" dirty="0">
                <a:solidFill>
                  <a:srgbClr val="000000"/>
                </a:solidFill>
                <a:latin typeface="Consolas" panose="020B0609020204030204" pitchFamily="49" charset="0"/>
              </a:rPr>
              <a:t>;</a:t>
            </a:r>
          </a:p>
          <a:p>
            <a:r>
              <a:rPr lang="ro-RO" sz="1200" dirty="0">
                <a:solidFill>
                  <a:srgbClr val="000000"/>
                </a:solidFill>
                <a:latin typeface="Consolas" panose="020B0609020204030204" pitchFamily="49" charset="0"/>
              </a:rPr>
              <a:t>    </a:t>
            </a:r>
            <a:r>
              <a:rPr lang="ro-RO" sz="1200" dirty="0">
                <a:solidFill>
                  <a:srgbClr val="008080"/>
                </a:solidFill>
                <a:latin typeface="Consolas" panose="020B0609020204030204" pitchFamily="49" charset="0"/>
              </a:rPr>
              <a:t>++</a:t>
            </a:r>
            <a:r>
              <a:rPr lang="ro-RO" sz="1200" dirty="0" err="1">
                <a:solidFill>
                  <a:srgbClr val="000000"/>
                </a:solidFill>
                <a:latin typeface="Consolas" panose="020B0609020204030204" pitchFamily="49" charset="0"/>
              </a:rPr>
              <a:t>position</a:t>
            </a:r>
            <a:r>
              <a:rPr lang="ro-RO" sz="1200" dirty="0">
                <a:solidFill>
                  <a:srgbClr val="000000"/>
                </a:solidFill>
                <a:latin typeface="Consolas" panose="020B0609020204030204" pitchFamily="49" charset="0"/>
              </a:rPr>
              <a:t>;</a:t>
            </a:r>
          </a:p>
          <a:p>
            <a:r>
              <a:rPr lang="ro-RO" sz="1200" dirty="0">
                <a:solidFill>
                  <a:srgbClr val="000000"/>
                </a:solidFill>
                <a:latin typeface="Consolas" panose="020B0609020204030204" pitchFamily="49" charset="0"/>
              </a:rPr>
              <a:t>  }</a:t>
            </a:r>
            <a:endParaRPr lang="ro-RO" sz="1200" dirty="0"/>
          </a:p>
        </p:txBody>
      </p:sp>
      <p:sp>
        <p:nvSpPr>
          <p:cNvPr id="13" name="TextBox 12">
            <a:extLst>
              <a:ext uri="{FF2B5EF4-FFF2-40B4-BE49-F238E27FC236}">
                <a16:creationId xmlns:a16="http://schemas.microsoft.com/office/drawing/2014/main" id="{7C7B3046-CE86-4C51-9242-6742788413AE}"/>
              </a:ext>
            </a:extLst>
          </p:cNvPr>
          <p:cNvSpPr txBox="1"/>
          <p:nvPr/>
        </p:nvSpPr>
        <p:spPr>
          <a:xfrm>
            <a:off x="6026331" y="1801575"/>
            <a:ext cx="4902926" cy="1938992"/>
          </a:xfrm>
          <a:prstGeom prst="rect">
            <a:avLst/>
          </a:prstGeom>
          <a:noFill/>
        </p:spPr>
        <p:txBody>
          <a:bodyPr wrap="square">
            <a:spAutoFit/>
          </a:bodyPr>
          <a:lstStyle/>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delete 1 element from the end of vector</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myVector.pop_back</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1 2 3 4</a:t>
            </a:r>
            <a:endParaRPr lang="en-US" sz="1200" dirty="0">
              <a:solidFill>
                <a:srgbClr val="000000"/>
              </a:solidFill>
              <a:latin typeface="Consolas" panose="020B0609020204030204" pitchFamily="49" charset="0"/>
            </a:endParaRPr>
          </a:p>
          <a:p>
            <a:endParaRPr lang="ro-R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delete 1 element found on given position</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myVector.erase</a:t>
            </a:r>
            <a:r>
              <a:rPr lang="ro-RO" sz="1200" dirty="0">
                <a:solidFill>
                  <a:srgbClr val="000000"/>
                </a:solidFill>
                <a:latin typeface="Consolas" panose="020B0609020204030204" pitchFamily="49" charset="0"/>
              </a:rPr>
              <a:t>(</a:t>
            </a:r>
            <a:r>
              <a:rPr lang="ro-RO" sz="1200" dirty="0" err="1">
                <a:solidFill>
                  <a:srgbClr val="000000"/>
                </a:solidFill>
                <a:latin typeface="Consolas" panose="020B0609020204030204" pitchFamily="49" charset="0"/>
              </a:rPr>
              <a:t>startPos</a:t>
            </a:r>
            <a:r>
              <a:rPr lang="ro-RO" sz="1200" dirty="0">
                <a:solidFill>
                  <a:srgbClr val="000000"/>
                </a:solidFill>
                <a:latin typeface="Consolas" panose="020B0609020204030204" pitchFamily="49" charset="0"/>
              </a:rPr>
              <a:t> </a:t>
            </a:r>
            <a:r>
              <a:rPr lang="ro-RO" sz="1200" dirty="0">
                <a:solidFill>
                  <a:srgbClr val="008080"/>
                </a:solidFill>
                <a:latin typeface="Consolas" panose="020B0609020204030204" pitchFamily="49" charset="0"/>
              </a:rPr>
              <a:t>+</a:t>
            </a:r>
            <a:r>
              <a:rPr lang="ro-RO" sz="1200" dirty="0">
                <a:solidFill>
                  <a:srgbClr val="000000"/>
                </a:solidFill>
                <a:latin typeface="Consolas" panose="020B0609020204030204" pitchFamily="49" charset="0"/>
              </a:rPr>
              <a:t> 1); </a:t>
            </a:r>
            <a:r>
              <a:rPr lang="ro-RO" sz="1200" dirty="0">
                <a:solidFill>
                  <a:srgbClr val="008000"/>
                </a:solidFill>
                <a:latin typeface="Consolas" panose="020B0609020204030204" pitchFamily="49" charset="0"/>
              </a:rPr>
              <a:t>// 1 3 4</a:t>
            </a:r>
            <a:endParaRPr lang="ro-RO" sz="1200" dirty="0">
              <a:solidFill>
                <a:srgbClr val="000000"/>
              </a:solidFill>
              <a:latin typeface="Consolas" panose="020B0609020204030204" pitchFamily="49" charset="0"/>
            </a:endParaRPr>
          </a:p>
          <a:p>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a:solidFill>
                  <a:srgbClr val="0000FF"/>
                </a:solidFill>
                <a:latin typeface="Consolas" panose="020B0609020204030204" pitchFamily="49" charset="0"/>
              </a:rPr>
              <a:t>for</a:t>
            </a:r>
            <a:r>
              <a:rPr lang="ro-RO" sz="1200" dirty="0">
                <a:solidFill>
                  <a:srgbClr val="000000"/>
                </a:solidFill>
                <a:latin typeface="Consolas" panose="020B0609020204030204" pitchFamily="49" charset="0"/>
              </a:rPr>
              <a:t> (</a:t>
            </a:r>
            <a:r>
              <a:rPr lang="ro-RO" sz="1200" dirty="0">
                <a:solidFill>
                  <a:srgbClr val="0000FF"/>
                </a:solidFill>
                <a:latin typeface="Consolas" panose="020B0609020204030204" pitchFamily="49" charset="0"/>
              </a:rPr>
              <a:t>auto</a:t>
            </a:r>
            <a:r>
              <a:rPr lang="ro-RO" sz="1200" dirty="0">
                <a:solidFill>
                  <a:srgbClr val="000000"/>
                </a:solidFill>
                <a:latin typeface="Consolas" panose="020B0609020204030204" pitchFamily="49" charset="0"/>
              </a:rPr>
              <a:t> index : </a:t>
            </a:r>
            <a:r>
              <a:rPr lang="ro-RO" sz="1200" dirty="0" err="1">
                <a:solidFill>
                  <a:srgbClr val="000000"/>
                </a:solidFill>
                <a:latin typeface="Consolas" panose="020B0609020204030204" pitchFamily="49" charset="0"/>
              </a:rPr>
              <a:t>myVector</a:t>
            </a:r>
            <a:r>
              <a:rPr lang="ro-RO" sz="1200" dirty="0">
                <a:solidFill>
                  <a:srgbClr val="000000"/>
                </a:solidFill>
                <a:latin typeface="Consolas" panose="020B0609020204030204" pitchFamily="49" charset="0"/>
              </a:rPr>
              <a:t>)</a:t>
            </a:r>
          </a:p>
          <a:p>
            <a:r>
              <a:rPr lang="ro-RO" sz="1200" dirty="0">
                <a:solidFill>
                  <a:srgbClr val="000000"/>
                </a:solidFill>
                <a:latin typeface="Consolas" panose="020B0609020204030204" pitchFamily="49" charset="0"/>
              </a:rPr>
              <a:t>  {</a:t>
            </a: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std</a:t>
            </a:r>
            <a:r>
              <a:rPr lang="ro-RO" sz="1200" dirty="0">
                <a:solidFill>
                  <a:srgbClr val="000000"/>
                </a:solidFill>
                <a:latin typeface="Consolas" panose="020B0609020204030204" pitchFamily="49" charset="0"/>
              </a:rPr>
              <a:t>::cout </a:t>
            </a:r>
            <a:r>
              <a:rPr lang="ro-RO" sz="1200" dirty="0">
                <a:solidFill>
                  <a:srgbClr val="008080"/>
                </a:solidFill>
                <a:latin typeface="Consolas" panose="020B0609020204030204" pitchFamily="49" charset="0"/>
              </a:rPr>
              <a:t>&lt;&lt;</a:t>
            </a:r>
            <a:r>
              <a:rPr lang="ro-RO" sz="1200" dirty="0">
                <a:solidFill>
                  <a:srgbClr val="000000"/>
                </a:solidFill>
                <a:latin typeface="Consolas" panose="020B0609020204030204" pitchFamily="49" charset="0"/>
              </a:rPr>
              <a:t> index </a:t>
            </a:r>
            <a:r>
              <a:rPr lang="ro-RO" sz="1200" dirty="0">
                <a:solidFill>
                  <a:srgbClr val="008080"/>
                </a:solidFill>
                <a:latin typeface="Consolas" panose="020B0609020204030204" pitchFamily="49" charset="0"/>
              </a:rPr>
              <a:t>&lt;&lt;</a:t>
            </a:r>
            <a:r>
              <a:rPr lang="ro-RO" sz="1200" dirty="0">
                <a:solidFill>
                  <a:srgbClr val="000000"/>
                </a:solidFill>
                <a:latin typeface="Consolas" panose="020B0609020204030204" pitchFamily="49" charset="0"/>
              </a:rPr>
              <a:t> </a:t>
            </a:r>
            <a:r>
              <a:rPr lang="ro-RO" sz="1200" dirty="0">
                <a:solidFill>
                  <a:srgbClr val="A31515"/>
                </a:solidFill>
                <a:latin typeface="Consolas" panose="020B0609020204030204" pitchFamily="49" charset="0"/>
              </a:rPr>
              <a:t>" "</a:t>
            </a:r>
            <a:r>
              <a:rPr lang="ro-RO" sz="1200" dirty="0">
                <a:solidFill>
                  <a:srgbClr val="000000"/>
                </a:solidFill>
                <a:latin typeface="Consolas" panose="020B0609020204030204" pitchFamily="49" charset="0"/>
              </a:rPr>
              <a:t>;</a:t>
            </a:r>
          </a:p>
          <a:p>
            <a:r>
              <a:rPr lang="ro-RO" sz="1200" dirty="0">
                <a:solidFill>
                  <a:srgbClr val="000000"/>
                </a:solidFill>
                <a:latin typeface="Consolas" panose="020B0609020204030204" pitchFamily="49" charset="0"/>
              </a:rPr>
              <a:t>  }</a:t>
            </a:r>
            <a:endParaRPr lang="ro-RO" sz="1200" dirty="0"/>
          </a:p>
        </p:txBody>
      </p:sp>
    </p:spTree>
    <p:extLst>
      <p:ext uri="{BB962C8B-B14F-4D97-AF65-F5344CB8AC3E}">
        <p14:creationId xmlns:p14="http://schemas.microsoft.com/office/powerpoint/2010/main" val="3584995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Template Library - String</a:t>
            </a:r>
          </a:p>
        </p:txBody>
      </p:sp>
      <p:sp>
        <p:nvSpPr>
          <p:cNvPr id="5" name="Footer Placeholder 4">
            <a:extLst>
              <a:ext uri="{FF2B5EF4-FFF2-40B4-BE49-F238E27FC236}">
                <a16:creationId xmlns:a16="http://schemas.microsoft.com/office/drawing/2014/main" id="{0061B814-B4E7-4885-A42B-464E22C9DEE1}"/>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
        <p:nvSpPr>
          <p:cNvPr id="8" name="TextBox 7">
            <a:extLst>
              <a:ext uri="{FF2B5EF4-FFF2-40B4-BE49-F238E27FC236}">
                <a16:creationId xmlns:a16="http://schemas.microsoft.com/office/drawing/2014/main" id="{3227AF32-AE02-4624-91EB-7402787B6384}"/>
              </a:ext>
            </a:extLst>
          </p:cNvPr>
          <p:cNvSpPr txBox="1"/>
          <p:nvPr/>
        </p:nvSpPr>
        <p:spPr>
          <a:xfrm>
            <a:off x="130629" y="1551563"/>
            <a:ext cx="9216000" cy="3754874"/>
          </a:xfrm>
          <a:prstGeom prst="rect">
            <a:avLst/>
          </a:prstGeom>
          <a:noFill/>
        </p:spPr>
        <p:txBody>
          <a:bodyPr wrap="square">
            <a:spAutoFit/>
          </a:bodyPr>
          <a:lstStyle/>
          <a:p>
            <a:r>
              <a:rPr lang="ro-RO"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iterating</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through</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string</a:t>
            </a:r>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string</a:t>
            </a:r>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myString</a:t>
            </a:r>
            <a:r>
              <a:rPr lang="ro-RO" sz="1400" dirty="0">
                <a:solidFill>
                  <a:srgbClr val="000000"/>
                </a:solidFill>
                <a:latin typeface="Consolas" panose="020B0609020204030204" pitchFamily="49" charset="0"/>
              </a:rPr>
              <a:t>(</a:t>
            </a:r>
            <a:r>
              <a:rPr lang="ro-RO" sz="1400" dirty="0">
                <a:solidFill>
                  <a:srgbClr val="A31515"/>
                </a:solidFill>
                <a:latin typeface="Consolas" panose="020B0609020204030204" pitchFamily="49" charset="0"/>
              </a:rPr>
              <a:t>"</a:t>
            </a:r>
            <a:r>
              <a:rPr lang="ro-RO" sz="1400" dirty="0" err="1">
                <a:solidFill>
                  <a:srgbClr val="A31515"/>
                </a:solidFill>
                <a:latin typeface="Consolas" panose="020B0609020204030204" pitchFamily="49" charset="0"/>
              </a:rPr>
              <a:t>Hello</a:t>
            </a:r>
            <a:r>
              <a:rPr lang="ro-RO" sz="1400" dirty="0">
                <a:solidFill>
                  <a:srgbClr val="A31515"/>
                </a:solidFill>
                <a:latin typeface="Consolas" panose="020B0609020204030204" pitchFamily="49" charset="0"/>
              </a:rPr>
              <a:t> World!"</a:t>
            </a:r>
            <a:r>
              <a:rPr lang="ro-RO"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a:t>
            </a:r>
            <a:r>
              <a:rPr lang="en-US" sz="1400" dirty="0">
                <a:solidFill>
                  <a:srgbClr val="2B91AF"/>
                </a:solidFill>
                <a:latin typeface="Consolas" panose="020B0609020204030204" pitchFamily="49" charset="0"/>
              </a:rPr>
              <a:t>iterator</a:t>
            </a:r>
            <a:r>
              <a:rPr lang="en-US" sz="1400" dirty="0">
                <a:solidFill>
                  <a:srgbClr val="000000"/>
                </a:solidFill>
                <a:latin typeface="Consolas" panose="020B0609020204030204" pitchFamily="49" charset="0"/>
              </a:rPr>
              <a:t> it = </a:t>
            </a:r>
            <a:r>
              <a:rPr lang="en-US" sz="1400" dirty="0" err="1">
                <a:solidFill>
                  <a:srgbClr val="000000"/>
                </a:solidFill>
                <a:latin typeface="Consolas" panose="020B0609020204030204" pitchFamily="49" charset="0"/>
              </a:rPr>
              <a:t>myString.begin</a:t>
            </a:r>
            <a:r>
              <a:rPr lang="en-US" sz="1400" dirty="0">
                <a:solidFill>
                  <a:srgbClr val="000000"/>
                </a:solidFill>
                <a:latin typeface="Consolas" panose="020B0609020204030204" pitchFamily="49" charset="0"/>
              </a:rPr>
              <a:t>(); it </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myString.end</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it)</a:t>
            </a:r>
          </a:p>
          <a:p>
            <a:r>
              <a:rPr lang="ro-RO" sz="1400" dirty="0">
                <a:solidFill>
                  <a:srgbClr val="000000"/>
                </a:solidFill>
                <a:latin typeface="Consolas" panose="020B0609020204030204" pitchFamily="49" charset="0"/>
              </a:rPr>
              <a:t>  {</a:t>
            </a:r>
          </a:p>
          <a:p>
            <a:r>
              <a:rPr lang="pt-BR" sz="1400" dirty="0">
                <a:solidFill>
                  <a:srgbClr val="000000"/>
                </a:solidFill>
                <a:latin typeface="Consolas" panose="020B0609020204030204" pitchFamily="49" charset="0"/>
              </a:rPr>
              <a:t>    std::cout </a:t>
            </a:r>
            <a:r>
              <a:rPr lang="pt-BR" sz="1400" dirty="0">
                <a:solidFill>
                  <a:srgbClr val="008080"/>
                </a:solidFill>
                <a:latin typeface="Consolas" panose="020B0609020204030204" pitchFamily="49" charset="0"/>
              </a:rPr>
              <a:t>&lt;&lt;</a:t>
            </a:r>
            <a:r>
              <a:rPr lang="pt-BR" sz="1400" dirty="0">
                <a:solidFill>
                  <a:srgbClr val="000000"/>
                </a:solidFill>
                <a:latin typeface="Consolas" panose="020B0609020204030204" pitchFamily="49" charset="0"/>
              </a:rPr>
              <a:t> </a:t>
            </a:r>
            <a:r>
              <a:rPr lang="pt-BR" sz="1400" dirty="0">
                <a:solidFill>
                  <a:srgbClr val="008080"/>
                </a:solidFill>
                <a:latin typeface="Consolas" panose="020B0609020204030204" pitchFamily="49" charset="0"/>
              </a:rPr>
              <a:t>*</a:t>
            </a:r>
            <a:r>
              <a:rPr lang="pt-BR" sz="1400" dirty="0">
                <a:solidFill>
                  <a:srgbClr val="000000"/>
                </a:solidFill>
                <a:latin typeface="Consolas" panose="020B0609020204030204" pitchFamily="49" charset="0"/>
              </a:rPr>
              <a:t>it </a:t>
            </a:r>
            <a:r>
              <a:rPr lang="pt-BR" sz="1400" dirty="0">
                <a:solidFill>
                  <a:srgbClr val="008080"/>
                </a:solidFill>
                <a:latin typeface="Consolas" panose="020B0609020204030204" pitchFamily="49" charset="0"/>
              </a:rPr>
              <a:t>&lt;&lt;</a:t>
            </a:r>
            <a:r>
              <a:rPr lang="pt-BR" sz="1400" dirty="0">
                <a:solidFill>
                  <a:srgbClr val="000000"/>
                </a:solidFill>
                <a:latin typeface="Consolas" panose="020B0609020204030204" pitchFamily="49" charset="0"/>
              </a:rPr>
              <a:t> </a:t>
            </a:r>
            <a:r>
              <a:rPr lang="pt-BR" sz="1400" dirty="0">
                <a:solidFill>
                  <a:srgbClr val="A31515"/>
                </a:solidFill>
                <a:latin typeface="Consolas" panose="020B0609020204030204" pitchFamily="49" charset="0"/>
              </a:rPr>
              <a:t>" "</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displays: H e l l o   W o r l d !</a:t>
            </a:r>
            <a:endParaRPr lang="pt-BR"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p>
          <a:p>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getting</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the</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first</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character</a:t>
            </a:r>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a:t>
            </a:r>
            <a:r>
              <a:rPr lang="en-US" sz="1400" dirty="0">
                <a:solidFill>
                  <a:srgbClr val="2B91AF"/>
                </a:solidFill>
                <a:latin typeface="Consolas" panose="020B0609020204030204" pitchFamily="49" charset="0"/>
              </a:rPr>
              <a:t>iterator</a:t>
            </a:r>
            <a:r>
              <a:rPr lang="en-US" sz="1400" dirty="0">
                <a:solidFill>
                  <a:srgbClr val="000000"/>
                </a:solidFill>
                <a:latin typeface="Consolas" panose="020B0609020204030204" pitchFamily="49" charset="0"/>
              </a:rPr>
              <a:t> it = </a:t>
            </a:r>
            <a:r>
              <a:rPr lang="en-US" sz="1400" dirty="0" err="1">
                <a:solidFill>
                  <a:srgbClr val="000000"/>
                </a:solidFill>
                <a:latin typeface="Consolas" panose="020B0609020204030204" pitchFamily="49" charset="0"/>
              </a:rPr>
              <a:t>myString.begin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std::cout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it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displays: H</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access any character by providing a valid index</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myString</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6</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displays: W</a:t>
            </a:r>
            <a:endParaRPr lang="en-US" sz="1400" dirty="0">
              <a:solidFill>
                <a:srgbClr val="000000"/>
              </a:solidFill>
              <a:latin typeface="Consolas" panose="020B0609020204030204" pitchFamily="49" charset="0"/>
            </a:endParaRPr>
          </a:p>
          <a:p>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getting</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the</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last</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character</a:t>
            </a:r>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reverse_iterator</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r_it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myString.rbegin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std::cout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a:t>
            </a:r>
            <a:r>
              <a:rPr lang="en-US" sz="1400" dirty="0" err="1">
                <a:solidFill>
                  <a:srgbClr val="000000"/>
                </a:solidFill>
                <a:latin typeface="Consolas" panose="020B0609020204030204" pitchFamily="49" charset="0"/>
              </a:rPr>
              <a:t>r_it</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displays: !</a:t>
            </a:r>
            <a:endParaRPr lang="ro-RO" sz="1400" dirty="0"/>
          </a:p>
        </p:txBody>
      </p:sp>
    </p:spTree>
    <p:extLst>
      <p:ext uri="{BB962C8B-B14F-4D97-AF65-F5344CB8AC3E}">
        <p14:creationId xmlns:p14="http://schemas.microsoft.com/office/powerpoint/2010/main" val="3856315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Template Library - Map</a:t>
            </a:r>
          </a:p>
        </p:txBody>
      </p:sp>
      <p:sp>
        <p:nvSpPr>
          <p:cNvPr id="3" name="Content Placeholder 2"/>
          <p:cNvSpPr>
            <a:spLocks noGrp="1"/>
          </p:cNvSpPr>
          <p:nvPr>
            <p:ph idx="4294967295"/>
          </p:nvPr>
        </p:nvSpPr>
        <p:spPr>
          <a:xfrm>
            <a:off x="410400" y="1369519"/>
            <a:ext cx="8204200" cy="437730"/>
          </a:xfrm>
        </p:spPr>
        <p:txBody>
          <a:bodyPr/>
          <a:lstStyle/>
          <a:p>
            <a:pPr lvl="1"/>
            <a:r>
              <a:rPr lang="en-US" dirty="0"/>
              <a:t>Stores elements formed by a combination of a key and a mapped value</a:t>
            </a:r>
          </a:p>
        </p:txBody>
      </p:sp>
      <p:sp>
        <p:nvSpPr>
          <p:cNvPr id="11" name="Footer Placeholder 10">
            <a:extLst>
              <a:ext uri="{FF2B5EF4-FFF2-40B4-BE49-F238E27FC236}">
                <a16:creationId xmlns:a16="http://schemas.microsoft.com/office/drawing/2014/main" id="{F47438F1-CEA9-4648-A880-717BBE5BE11B}"/>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
        <p:nvSpPr>
          <p:cNvPr id="13" name="TextBox 12">
            <a:extLst>
              <a:ext uri="{FF2B5EF4-FFF2-40B4-BE49-F238E27FC236}">
                <a16:creationId xmlns:a16="http://schemas.microsoft.com/office/drawing/2014/main" id="{45292DA5-3045-4C64-85B3-9543DEDD4866}"/>
              </a:ext>
            </a:extLst>
          </p:cNvPr>
          <p:cNvSpPr txBox="1"/>
          <p:nvPr/>
        </p:nvSpPr>
        <p:spPr>
          <a:xfrm>
            <a:off x="410400" y="2128528"/>
            <a:ext cx="9692640" cy="3108543"/>
          </a:xfrm>
          <a:prstGeom prst="rect">
            <a:avLst/>
          </a:prstGeom>
          <a:noFill/>
        </p:spPr>
        <p:txBody>
          <a:bodyPr wrap="square">
            <a:spAutoFit/>
          </a:bodyPr>
          <a:lstStyle/>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Declare a map, the int represents the key value and the string represents the mapped value</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map</a:t>
            </a:r>
            <a:r>
              <a:rPr lang="ro-RO" sz="1400" dirty="0">
                <a:solidFill>
                  <a:srgbClr val="000000"/>
                </a:solidFill>
                <a:latin typeface="Consolas" panose="020B0609020204030204" pitchFamily="49" charset="0"/>
              </a:rPr>
              <a:t>&lt;</a:t>
            </a:r>
            <a:r>
              <a:rPr lang="ro-RO" sz="1400" dirty="0" err="1">
                <a:solidFill>
                  <a:srgbClr val="0000FF"/>
                </a:solidFill>
                <a:latin typeface="Consolas" panose="020B0609020204030204" pitchFamily="49" charset="0"/>
              </a:rPr>
              <a:t>int</a:t>
            </a:r>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string</a:t>
            </a:r>
            <a:r>
              <a:rPr lang="ro-RO" sz="1400" dirty="0">
                <a:solidFill>
                  <a:srgbClr val="000000"/>
                </a:solidFill>
                <a:latin typeface="Consolas" panose="020B0609020204030204" pitchFamily="49" charset="0"/>
              </a:rPr>
              <a:t>&gt; </a:t>
            </a:r>
            <a:r>
              <a:rPr lang="ro-RO" sz="1400" dirty="0" err="1">
                <a:solidFill>
                  <a:srgbClr val="000000"/>
                </a:solidFill>
                <a:latin typeface="Consolas" panose="020B0609020204030204" pitchFamily="49" charset="0"/>
              </a:rPr>
              <a:t>myMap</a:t>
            </a:r>
            <a:r>
              <a:rPr lang="ro-RO" sz="1400" dirty="0">
                <a:solidFill>
                  <a:srgbClr val="000000"/>
                </a:solidFill>
                <a:latin typeface="Consolas" panose="020B0609020204030204" pitchFamily="49" charset="0"/>
              </a:rPr>
              <a:t>;</a:t>
            </a:r>
          </a:p>
          <a:p>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universal </a:t>
            </a:r>
            <a:r>
              <a:rPr lang="ro-RO" sz="1400" dirty="0" err="1">
                <a:solidFill>
                  <a:srgbClr val="008000"/>
                </a:solidFill>
                <a:latin typeface="Consolas" panose="020B0609020204030204" pitchFamily="49" charset="0"/>
              </a:rPr>
              <a:t>initialization</a:t>
            </a:r>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map</a:t>
            </a:r>
            <a:r>
              <a:rPr lang="ro-RO" sz="1400" dirty="0">
                <a:solidFill>
                  <a:srgbClr val="000000"/>
                </a:solidFill>
                <a:latin typeface="Consolas" panose="020B0609020204030204" pitchFamily="49" charset="0"/>
              </a:rPr>
              <a:t>&lt;</a:t>
            </a:r>
            <a:r>
              <a:rPr lang="ro-RO" sz="1400" dirty="0" err="1">
                <a:solidFill>
                  <a:srgbClr val="0000FF"/>
                </a:solidFill>
                <a:latin typeface="Consolas" panose="020B0609020204030204" pitchFamily="49" charset="0"/>
              </a:rPr>
              <a:t>int</a:t>
            </a:r>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string</a:t>
            </a:r>
            <a:r>
              <a:rPr lang="ro-RO" sz="1400" dirty="0">
                <a:solidFill>
                  <a:srgbClr val="000000"/>
                </a:solidFill>
                <a:latin typeface="Consolas" panose="020B0609020204030204" pitchFamily="49" charset="0"/>
              </a:rPr>
              <a:t>&gt; </a:t>
            </a:r>
            <a:r>
              <a:rPr lang="ro-RO" sz="1400" dirty="0" err="1">
                <a:solidFill>
                  <a:srgbClr val="000000"/>
                </a:solidFill>
                <a:latin typeface="Consolas" panose="020B0609020204030204" pitchFamily="49" charset="0"/>
              </a:rPr>
              <a:t>myCustomMap</a:t>
            </a:r>
            <a:r>
              <a:rPr lang="ro-RO" sz="1400" dirty="0">
                <a:solidFill>
                  <a:srgbClr val="000000"/>
                </a:solidFill>
                <a:latin typeface="Consolas" panose="020B0609020204030204" pitchFamily="49" charset="0"/>
              </a:rPr>
              <a:t>{ {1, </a:t>
            </a:r>
            <a:r>
              <a:rPr lang="ro-RO" sz="1400" dirty="0">
                <a:solidFill>
                  <a:srgbClr val="A31515"/>
                </a:solidFill>
                <a:latin typeface="Consolas" panose="020B0609020204030204" pitchFamily="49" charset="0"/>
              </a:rPr>
              <a:t>"</a:t>
            </a:r>
            <a:r>
              <a:rPr lang="ro-RO" sz="1400" dirty="0" err="1">
                <a:solidFill>
                  <a:srgbClr val="A31515"/>
                </a:solidFill>
                <a:latin typeface="Consolas" panose="020B0609020204030204" pitchFamily="49" charset="0"/>
              </a:rPr>
              <a:t>one</a:t>
            </a:r>
            <a:r>
              <a:rPr lang="ro-RO" sz="1400" dirty="0">
                <a:solidFill>
                  <a:srgbClr val="A31515"/>
                </a:solidFill>
                <a:latin typeface="Consolas" panose="020B0609020204030204" pitchFamily="49" charset="0"/>
              </a:rPr>
              <a:t>"</a:t>
            </a:r>
            <a:r>
              <a:rPr lang="ro-RO" sz="1400" dirty="0">
                <a:solidFill>
                  <a:srgbClr val="000000"/>
                </a:solidFill>
                <a:latin typeface="Consolas" panose="020B0609020204030204" pitchFamily="49" charset="0"/>
              </a:rPr>
              <a:t>}, {2, </a:t>
            </a:r>
            <a:r>
              <a:rPr lang="ro-RO" sz="1400" dirty="0">
                <a:solidFill>
                  <a:srgbClr val="A31515"/>
                </a:solidFill>
                <a:latin typeface="Consolas" panose="020B0609020204030204" pitchFamily="49" charset="0"/>
              </a:rPr>
              <a:t>"</a:t>
            </a:r>
            <a:r>
              <a:rPr lang="ro-RO" sz="1400" dirty="0" err="1">
                <a:solidFill>
                  <a:srgbClr val="A31515"/>
                </a:solidFill>
                <a:latin typeface="Consolas" panose="020B0609020204030204" pitchFamily="49" charset="0"/>
              </a:rPr>
              <a:t>two</a:t>
            </a:r>
            <a:r>
              <a:rPr lang="ro-RO" sz="1400" dirty="0">
                <a:solidFill>
                  <a:srgbClr val="A31515"/>
                </a:solidFill>
                <a:latin typeface="Consolas" panose="020B0609020204030204" pitchFamily="49" charset="0"/>
              </a:rPr>
              <a:t>"</a:t>
            </a:r>
            <a:r>
              <a:rPr lang="ro-RO" sz="1400" dirty="0">
                <a:solidFill>
                  <a:srgbClr val="000000"/>
                </a:solidFill>
                <a:latin typeface="Consolas" panose="020B0609020204030204" pitchFamily="49" charset="0"/>
              </a:rPr>
              <a:t>}, {7, </a:t>
            </a:r>
            <a:r>
              <a:rPr lang="ro-RO" sz="1400" dirty="0">
                <a:solidFill>
                  <a:srgbClr val="A31515"/>
                </a:solidFill>
                <a:latin typeface="Consolas" panose="020B0609020204030204" pitchFamily="49" charset="0"/>
              </a:rPr>
              <a:t>"</a:t>
            </a:r>
            <a:r>
              <a:rPr lang="ro-RO" sz="1400" dirty="0" err="1">
                <a:solidFill>
                  <a:srgbClr val="A31515"/>
                </a:solidFill>
                <a:latin typeface="Consolas" panose="020B0609020204030204" pitchFamily="49" charset="0"/>
              </a:rPr>
              <a:t>seven</a:t>
            </a:r>
            <a:r>
              <a:rPr lang="ro-RO" sz="1400" dirty="0">
                <a:solidFill>
                  <a:srgbClr val="A31515"/>
                </a:solidFill>
                <a:latin typeface="Consolas" panose="020B0609020204030204" pitchFamily="49" charset="0"/>
              </a:rPr>
              <a:t>"</a:t>
            </a:r>
            <a:r>
              <a:rPr lang="ro-RO" sz="1400" dirty="0">
                <a:solidFill>
                  <a:srgbClr val="000000"/>
                </a:solidFill>
                <a:latin typeface="Consolas" panose="020B0609020204030204" pitchFamily="49" charset="0"/>
              </a:rPr>
              <a:t>} };</a:t>
            </a:r>
          </a:p>
          <a:p>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insert a value using the subscript operator</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myCustomMap</a:t>
            </a:r>
            <a:r>
              <a:rPr lang="ro-RO" sz="1400" dirty="0">
                <a:solidFill>
                  <a:srgbClr val="008080"/>
                </a:solidFill>
                <a:latin typeface="Consolas" panose="020B0609020204030204" pitchFamily="49" charset="0"/>
              </a:rPr>
              <a:t>[</a:t>
            </a:r>
            <a:r>
              <a:rPr lang="ro-RO" sz="1400" dirty="0">
                <a:solidFill>
                  <a:srgbClr val="000000"/>
                </a:solidFill>
                <a:latin typeface="Consolas" panose="020B0609020204030204" pitchFamily="49" charset="0"/>
              </a:rPr>
              <a:t>3</a:t>
            </a:r>
            <a:r>
              <a:rPr lang="ro-RO" sz="1400" dirty="0">
                <a:solidFill>
                  <a:srgbClr val="008080"/>
                </a:solidFill>
                <a:latin typeface="Consolas" panose="020B0609020204030204" pitchFamily="49" charset="0"/>
              </a:rPr>
              <a:t>]</a:t>
            </a:r>
            <a:r>
              <a:rPr lang="ro-RO" sz="1400" dirty="0">
                <a:solidFill>
                  <a:srgbClr val="000000"/>
                </a:solidFill>
                <a:latin typeface="Consolas" panose="020B0609020204030204" pitchFamily="49" charset="0"/>
              </a:rPr>
              <a:t> </a:t>
            </a:r>
            <a:r>
              <a:rPr lang="ro-RO" sz="1400" dirty="0">
                <a:solidFill>
                  <a:srgbClr val="008080"/>
                </a:solidFill>
                <a:latin typeface="Consolas" panose="020B0609020204030204" pitchFamily="49" charset="0"/>
              </a:rPr>
              <a:t>=</a:t>
            </a:r>
            <a:r>
              <a:rPr lang="ro-RO" sz="1400" dirty="0">
                <a:solidFill>
                  <a:srgbClr val="000000"/>
                </a:solidFill>
                <a:latin typeface="Consolas" panose="020B0609020204030204" pitchFamily="49" charset="0"/>
              </a:rPr>
              <a:t> </a:t>
            </a:r>
            <a:r>
              <a:rPr lang="ro-RO" sz="1400" dirty="0">
                <a:solidFill>
                  <a:srgbClr val="A31515"/>
                </a:solidFill>
                <a:latin typeface="Consolas" panose="020B0609020204030204" pitchFamily="49" charset="0"/>
              </a:rPr>
              <a:t>"</a:t>
            </a:r>
            <a:r>
              <a:rPr lang="ro-RO" sz="1400" dirty="0" err="1">
                <a:solidFill>
                  <a:srgbClr val="A31515"/>
                </a:solidFill>
                <a:latin typeface="Consolas" panose="020B0609020204030204" pitchFamily="49" charset="0"/>
              </a:rPr>
              <a:t>three</a:t>
            </a:r>
            <a:r>
              <a:rPr lang="ro-RO" sz="1400" dirty="0">
                <a:solidFill>
                  <a:srgbClr val="A31515"/>
                </a:solidFill>
                <a:latin typeface="Consolas" panose="020B0609020204030204" pitchFamily="49" charset="0"/>
              </a:rPr>
              <a:t>"</a:t>
            </a:r>
            <a:r>
              <a:rPr lang="ro-RO" sz="1400" dirty="0">
                <a:solidFill>
                  <a:srgbClr val="000000"/>
                </a:solidFill>
                <a:latin typeface="Consolas" panose="020B0609020204030204" pitchFamily="49" charset="0"/>
              </a:rPr>
              <a:t>;</a:t>
            </a:r>
          </a:p>
          <a:p>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create a new pair and insert it into the map</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a:t>
            </a:r>
            <a:r>
              <a:rPr lang="en-US" sz="1400" dirty="0">
                <a:solidFill>
                  <a:srgbClr val="2B91AF"/>
                </a:solidFill>
                <a:latin typeface="Consolas" panose="020B0609020204030204" pitchFamily="49" charset="0"/>
              </a:rPr>
              <a:t>pair</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myPair</a:t>
            </a:r>
            <a:r>
              <a:rPr lang="en-US" sz="1400" dirty="0">
                <a:solidFill>
                  <a:srgbClr val="000000"/>
                </a:solidFill>
                <a:latin typeface="Consolas" panose="020B0609020204030204" pitchFamily="49" charset="0"/>
              </a:rPr>
              <a:t>(4, </a:t>
            </a:r>
            <a:r>
              <a:rPr lang="en-US" sz="1400" dirty="0">
                <a:solidFill>
                  <a:srgbClr val="A31515"/>
                </a:solidFill>
                <a:latin typeface="Consolas" panose="020B0609020204030204" pitchFamily="49" charset="0"/>
              </a:rPr>
              <a:t>"four"</a:t>
            </a:r>
            <a:r>
              <a:rPr lang="en-US" sz="1400" dirty="0">
                <a:solidFill>
                  <a:srgbClr val="000000"/>
                </a:solidFill>
                <a:latin typeface="Consolas" panose="020B0609020204030204" pitchFamily="49" charset="0"/>
              </a:rPr>
              <a:t>);</a:t>
            </a: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myCustomMap.insert</a:t>
            </a:r>
            <a:r>
              <a:rPr lang="ro-RO" sz="1400" dirty="0">
                <a:solidFill>
                  <a:srgbClr val="000000"/>
                </a:solidFill>
                <a:latin typeface="Consolas" panose="020B0609020204030204" pitchFamily="49" charset="0"/>
              </a:rPr>
              <a:t>(</a:t>
            </a:r>
            <a:r>
              <a:rPr lang="ro-RO" sz="1400" dirty="0" err="1">
                <a:solidFill>
                  <a:srgbClr val="000000"/>
                </a:solidFill>
                <a:latin typeface="Consolas" panose="020B0609020204030204" pitchFamily="49" charset="0"/>
              </a:rPr>
              <a:t>myPair</a:t>
            </a:r>
            <a:r>
              <a:rPr lang="ro-RO" sz="1400" dirty="0">
                <a:solidFill>
                  <a:srgbClr val="000000"/>
                </a:solidFill>
                <a:latin typeface="Consolas" panose="020B0609020204030204" pitchFamily="49" charset="0"/>
              </a:rPr>
              <a:t>);</a:t>
            </a:r>
          </a:p>
          <a:p>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Attention! The content of the map is sorted based on the key values.</a:t>
            </a:r>
            <a:endParaRPr lang="ro-RO" sz="1400" dirty="0"/>
          </a:p>
        </p:txBody>
      </p:sp>
      <p:grpSp>
        <p:nvGrpSpPr>
          <p:cNvPr id="20" name="Group 19">
            <a:extLst>
              <a:ext uri="{FF2B5EF4-FFF2-40B4-BE49-F238E27FC236}">
                <a16:creationId xmlns:a16="http://schemas.microsoft.com/office/drawing/2014/main" id="{93C29197-9F56-4D7A-A8E1-5968466E6EA6}"/>
              </a:ext>
            </a:extLst>
          </p:cNvPr>
          <p:cNvGrpSpPr/>
          <p:nvPr/>
        </p:nvGrpSpPr>
        <p:grpSpPr>
          <a:xfrm>
            <a:off x="3448594" y="4156438"/>
            <a:ext cx="6825803" cy="1924050"/>
            <a:chOff x="3448594" y="4156438"/>
            <a:chExt cx="6825803" cy="1924050"/>
          </a:xfrm>
        </p:grpSpPr>
        <p:pic>
          <p:nvPicPr>
            <p:cNvPr id="17" name="Picture 16">
              <a:extLst>
                <a:ext uri="{FF2B5EF4-FFF2-40B4-BE49-F238E27FC236}">
                  <a16:creationId xmlns:a16="http://schemas.microsoft.com/office/drawing/2014/main" id="{7590FFAD-D457-45C3-9192-7AD9798B0168}"/>
                </a:ext>
              </a:extLst>
            </p:cNvPr>
            <p:cNvPicPr>
              <a:picLocks noChangeAspect="1"/>
            </p:cNvPicPr>
            <p:nvPr/>
          </p:nvPicPr>
          <p:blipFill>
            <a:blip r:embed="rId2"/>
            <a:stretch>
              <a:fillRect/>
            </a:stretch>
          </p:blipFill>
          <p:spPr>
            <a:xfrm>
              <a:off x="7683597" y="4156438"/>
              <a:ext cx="2590800" cy="1924050"/>
            </a:xfrm>
            <a:prstGeom prst="rect">
              <a:avLst/>
            </a:prstGeom>
          </p:spPr>
        </p:pic>
        <p:cxnSp>
          <p:nvCxnSpPr>
            <p:cNvPr id="19" name="Straight Arrow Connector 18">
              <a:extLst>
                <a:ext uri="{FF2B5EF4-FFF2-40B4-BE49-F238E27FC236}">
                  <a16:creationId xmlns:a16="http://schemas.microsoft.com/office/drawing/2014/main" id="{68709C1B-B0F0-444C-9D7F-8248849FD357}"/>
                </a:ext>
              </a:extLst>
            </p:cNvPr>
            <p:cNvCxnSpPr/>
            <p:nvPr/>
          </p:nvCxnSpPr>
          <p:spPr>
            <a:xfrm flipH="1">
              <a:off x="3448594" y="4354286"/>
              <a:ext cx="4171406" cy="304800"/>
            </a:xfrm>
            <a:prstGeom prst="straightConnector1">
              <a:avLst/>
            </a:prstGeom>
            <a:ln>
              <a:headEnd w="lg" len="lg"/>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02175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Template Library - Map</a:t>
            </a:r>
          </a:p>
        </p:txBody>
      </p:sp>
      <p:sp>
        <p:nvSpPr>
          <p:cNvPr id="5" name="Footer Placeholder 4">
            <a:extLst>
              <a:ext uri="{FF2B5EF4-FFF2-40B4-BE49-F238E27FC236}">
                <a16:creationId xmlns:a16="http://schemas.microsoft.com/office/drawing/2014/main" id="{634DE31A-88D2-4F01-938E-419226AFA900}"/>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
        <p:nvSpPr>
          <p:cNvPr id="10" name="TextBox 9">
            <a:extLst>
              <a:ext uri="{FF2B5EF4-FFF2-40B4-BE49-F238E27FC236}">
                <a16:creationId xmlns:a16="http://schemas.microsoft.com/office/drawing/2014/main" id="{A006FE65-657B-4103-976B-7278EB3AB7B2}"/>
              </a:ext>
            </a:extLst>
          </p:cNvPr>
          <p:cNvSpPr txBox="1"/>
          <p:nvPr/>
        </p:nvSpPr>
        <p:spPr>
          <a:xfrm>
            <a:off x="410400" y="1301214"/>
            <a:ext cx="8724891" cy="4616648"/>
          </a:xfrm>
          <a:prstGeom prst="rect">
            <a:avLst/>
          </a:prstGeom>
          <a:noFill/>
        </p:spPr>
        <p:txBody>
          <a:bodyPr wrap="square">
            <a:spAutoFit/>
          </a:bodyPr>
          <a:lstStyle/>
          <a:p>
            <a:r>
              <a:rPr lang="ro-RO"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iterating</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through</a:t>
            </a:r>
            <a:r>
              <a:rPr lang="ro-RO" sz="1400" dirty="0">
                <a:solidFill>
                  <a:srgbClr val="008000"/>
                </a:solidFill>
                <a:latin typeface="Consolas" panose="020B0609020204030204" pitchFamily="49" charset="0"/>
              </a:rPr>
              <a:t> a </a:t>
            </a:r>
            <a:r>
              <a:rPr lang="ro-RO" sz="1400" dirty="0" err="1">
                <a:solidFill>
                  <a:srgbClr val="008000"/>
                </a:solidFill>
                <a:latin typeface="Consolas" panose="020B0609020204030204" pitchFamily="49" charset="0"/>
              </a:rPr>
              <a:t>map</a:t>
            </a:r>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map</a:t>
            </a:r>
            <a:r>
              <a:rPr lang="ro-RO" sz="1400" dirty="0">
                <a:solidFill>
                  <a:srgbClr val="000000"/>
                </a:solidFill>
                <a:latin typeface="Consolas" panose="020B0609020204030204" pitchFamily="49" charset="0"/>
              </a:rPr>
              <a:t>&lt;</a:t>
            </a:r>
            <a:r>
              <a:rPr lang="ro-RO" sz="1400" dirty="0" err="1">
                <a:solidFill>
                  <a:srgbClr val="0000FF"/>
                </a:solidFill>
                <a:latin typeface="Consolas" panose="020B0609020204030204" pitchFamily="49" charset="0"/>
              </a:rPr>
              <a:t>int</a:t>
            </a:r>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string</a:t>
            </a:r>
            <a:r>
              <a:rPr lang="ro-RO" sz="1400" dirty="0">
                <a:solidFill>
                  <a:srgbClr val="000000"/>
                </a:solidFill>
                <a:latin typeface="Consolas" panose="020B0609020204030204" pitchFamily="49" charset="0"/>
              </a:rPr>
              <a:t>&gt; </a:t>
            </a:r>
            <a:r>
              <a:rPr lang="ro-RO" sz="1400" dirty="0" err="1">
                <a:solidFill>
                  <a:srgbClr val="000000"/>
                </a:solidFill>
                <a:latin typeface="Consolas" panose="020B0609020204030204" pitchFamily="49" charset="0"/>
              </a:rPr>
              <a:t>myMap</a:t>
            </a:r>
            <a:r>
              <a:rPr lang="ro-RO" sz="1400" dirty="0">
                <a:solidFill>
                  <a:srgbClr val="000000"/>
                </a:solidFill>
                <a:latin typeface="Consolas" panose="020B0609020204030204" pitchFamily="49" charset="0"/>
              </a:rPr>
              <a:t> = { {1, </a:t>
            </a:r>
            <a:r>
              <a:rPr lang="ro-RO" sz="1400" dirty="0">
                <a:solidFill>
                  <a:srgbClr val="A31515"/>
                </a:solidFill>
                <a:latin typeface="Consolas" panose="020B0609020204030204" pitchFamily="49" charset="0"/>
              </a:rPr>
              <a:t>"</a:t>
            </a:r>
            <a:r>
              <a:rPr lang="ro-RO" sz="1400" dirty="0" err="1">
                <a:solidFill>
                  <a:srgbClr val="A31515"/>
                </a:solidFill>
                <a:latin typeface="Consolas" panose="020B0609020204030204" pitchFamily="49" charset="0"/>
              </a:rPr>
              <a:t>one</a:t>
            </a:r>
            <a:r>
              <a:rPr lang="ro-RO" sz="1400" dirty="0">
                <a:solidFill>
                  <a:srgbClr val="A31515"/>
                </a:solidFill>
                <a:latin typeface="Consolas" panose="020B0609020204030204" pitchFamily="49" charset="0"/>
              </a:rPr>
              <a:t>"</a:t>
            </a:r>
            <a:r>
              <a:rPr lang="ro-RO" sz="1400" dirty="0">
                <a:solidFill>
                  <a:srgbClr val="000000"/>
                </a:solidFill>
                <a:latin typeface="Consolas" panose="020B0609020204030204" pitchFamily="49" charset="0"/>
              </a:rPr>
              <a:t>}, {2, </a:t>
            </a:r>
            <a:r>
              <a:rPr lang="ro-RO" sz="1400" dirty="0">
                <a:solidFill>
                  <a:srgbClr val="A31515"/>
                </a:solidFill>
                <a:latin typeface="Consolas" panose="020B0609020204030204" pitchFamily="49" charset="0"/>
              </a:rPr>
              <a:t>"</a:t>
            </a:r>
            <a:r>
              <a:rPr lang="ro-RO" sz="1400" dirty="0" err="1">
                <a:solidFill>
                  <a:srgbClr val="A31515"/>
                </a:solidFill>
                <a:latin typeface="Consolas" panose="020B0609020204030204" pitchFamily="49" charset="0"/>
              </a:rPr>
              <a:t>two</a:t>
            </a:r>
            <a:r>
              <a:rPr lang="ro-RO" sz="1400" dirty="0">
                <a:solidFill>
                  <a:srgbClr val="A31515"/>
                </a:solidFill>
                <a:latin typeface="Consolas" panose="020B0609020204030204" pitchFamily="49" charset="0"/>
              </a:rPr>
              <a:t>"</a:t>
            </a:r>
            <a:r>
              <a:rPr lang="ro-RO" sz="1400" dirty="0">
                <a:solidFill>
                  <a:srgbClr val="000000"/>
                </a:solidFill>
                <a:latin typeface="Consolas" panose="020B0609020204030204" pitchFamily="49" charset="0"/>
              </a:rPr>
              <a:t>}, {7, </a:t>
            </a:r>
            <a:r>
              <a:rPr lang="ro-RO" sz="1400" dirty="0">
                <a:solidFill>
                  <a:srgbClr val="A31515"/>
                </a:solidFill>
                <a:latin typeface="Consolas" panose="020B0609020204030204" pitchFamily="49" charset="0"/>
              </a:rPr>
              <a:t>"</a:t>
            </a:r>
            <a:r>
              <a:rPr lang="ro-RO" sz="1400" dirty="0" err="1">
                <a:solidFill>
                  <a:srgbClr val="A31515"/>
                </a:solidFill>
                <a:latin typeface="Consolas" panose="020B0609020204030204" pitchFamily="49" charset="0"/>
              </a:rPr>
              <a:t>seven</a:t>
            </a:r>
            <a:r>
              <a:rPr lang="ro-RO" sz="1400" dirty="0">
                <a:solidFill>
                  <a:srgbClr val="A31515"/>
                </a:solidFill>
                <a:latin typeface="Consolas" panose="020B0609020204030204" pitchFamily="49" charset="0"/>
              </a:rPr>
              <a:t>"</a:t>
            </a:r>
            <a:r>
              <a:rPr lang="ro-RO"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std::</a:t>
            </a:r>
            <a:r>
              <a:rPr lang="en-US" sz="1400" dirty="0">
                <a:solidFill>
                  <a:srgbClr val="2B91AF"/>
                </a:solidFill>
                <a:latin typeface="Consolas" panose="020B0609020204030204" pitchFamily="49" charset="0"/>
              </a:rPr>
              <a:t>map</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&gt;::</a:t>
            </a:r>
            <a:r>
              <a:rPr lang="en-US" sz="1400" dirty="0">
                <a:solidFill>
                  <a:srgbClr val="2B91AF"/>
                </a:solidFill>
                <a:latin typeface="Consolas" panose="020B0609020204030204" pitchFamily="49" charset="0"/>
              </a:rPr>
              <a:t>iterator</a:t>
            </a:r>
            <a:r>
              <a:rPr lang="en-US" sz="1400" dirty="0">
                <a:solidFill>
                  <a:srgbClr val="000000"/>
                </a:solidFill>
                <a:latin typeface="Consolas" panose="020B0609020204030204" pitchFamily="49" charset="0"/>
              </a:rPr>
              <a:t> it;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(it </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myMap.begin</a:t>
            </a:r>
            <a:r>
              <a:rPr lang="en-US" sz="1400" dirty="0">
                <a:solidFill>
                  <a:srgbClr val="000000"/>
                </a:solidFill>
                <a:latin typeface="Consolas" panose="020B0609020204030204" pitchFamily="49" charset="0"/>
              </a:rPr>
              <a:t>(); it </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myMap.end</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it)</a:t>
            </a:r>
          </a:p>
          <a:p>
            <a:r>
              <a:rPr lang="ro-RO"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displays: 1, one; 2, two; 7, seven;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it</a:t>
            </a:r>
            <a:r>
              <a:rPr lang="en-US" sz="1400" dirty="0">
                <a:solidFill>
                  <a:srgbClr val="008080"/>
                </a:solidFill>
                <a:latin typeface="Consolas" panose="020B0609020204030204" pitchFamily="49" charset="0"/>
              </a:rPr>
              <a:t>-&gt;</a:t>
            </a:r>
            <a:r>
              <a:rPr lang="en-US" sz="1400" dirty="0">
                <a:solidFill>
                  <a:srgbClr val="000000"/>
                </a:solidFill>
                <a:latin typeface="Consolas" panose="020B0609020204030204" pitchFamily="49" charset="0"/>
              </a:rPr>
              <a:t>first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it</a:t>
            </a:r>
            <a:r>
              <a:rPr lang="en-US" sz="1400" dirty="0">
                <a:solidFill>
                  <a:srgbClr val="008080"/>
                </a:solidFill>
                <a:latin typeface="Consolas" panose="020B0609020204030204" pitchFamily="49" charset="0"/>
              </a:rPr>
              <a:t>-&gt;</a:t>
            </a:r>
            <a:r>
              <a:rPr lang="en-US" sz="1400" dirty="0">
                <a:solidFill>
                  <a:srgbClr val="000000"/>
                </a:solidFill>
                <a:latin typeface="Consolas" panose="020B0609020204030204" pitchFamily="49" charset="0"/>
              </a:rPr>
              <a:t>second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a:t>
            </a:r>
          </a:p>
          <a:p>
            <a:r>
              <a:rPr lang="ro-RO" sz="1400" dirty="0">
                <a:solidFill>
                  <a:srgbClr val="000000"/>
                </a:solidFill>
                <a:latin typeface="Consolas" panose="020B0609020204030204" pitchFamily="49" charset="0"/>
              </a:rPr>
              <a:t>  }</a:t>
            </a:r>
          </a:p>
          <a:p>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getting a specific value through subscript operator</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 value = </a:t>
            </a:r>
            <a:r>
              <a:rPr lang="en-US" sz="1400" dirty="0" err="1">
                <a:solidFill>
                  <a:srgbClr val="000000"/>
                </a:solidFill>
                <a:latin typeface="Consolas" panose="020B0609020204030204" pitchFamily="49" charset="0"/>
              </a:rPr>
              <a:t>myMap</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1</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get value "one"</a:t>
            </a:r>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use a method to get the value</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a:t>
            </a:r>
            <a:r>
              <a:rPr lang="en-US" sz="1400" dirty="0">
                <a:solidFill>
                  <a:srgbClr val="2B91A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otherValue</a:t>
            </a:r>
            <a:r>
              <a:rPr lang="en-US" sz="1400" dirty="0">
                <a:solidFill>
                  <a:srgbClr val="000000"/>
                </a:solidFill>
                <a:latin typeface="Consolas" panose="020B0609020204030204" pitchFamily="49" charset="0"/>
              </a:rPr>
              <a:t> = myMap.at(7); </a:t>
            </a:r>
            <a:r>
              <a:rPr lang="en-US" sz="1400" dirty="0">
                <a:solidFill>
                  <a:srgbClr val="008000"/>
                </a:solidFill>
                <a:latin typeface="Consolas" panose="020B0609020204030204" pitchFamily="49" charset="0"/>
              </a:rPr>
              <a:t>// get the value "seven“</a:t>
            </a:r>
          </a:p>
          <a:p>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 if a key does not exist, the subscript operator will return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 reference to a new value</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string</a:t>
            </a:r>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newValue</a:t>
            </a:r>
            <a:r>
              <a:rPr lang="ro-RO" sz="1400" dirty="0">
                <a:solidFill>
                  <a:srgbClr val="000000"/>
                </a:solidFill>
                <a:latin typeface="Consolas" panose="020B0609020204030204" pitchFamily="49" charset="0"/>
              </a:rPr>
              <a:t> = </a:t>
            </a:r>
            <a:r>
              <a:rPr lang="ro-RO" sz="1400" dirty="0" err="1">
                <a:solidFill>
                  <a:srgbClr val="000000"/>
                </a:solidFill>
                <a:latin typeface="Consolas" panose="020B0609020204030204" pitchFamily="49" charset="0"/>
              </a:rPr>
              <a:t>myMap</a:t>
            </a:r>
            <a:r>
              <a:rPr lang="ro-RO" sz="1400" dirty="0">
                <a:solidFill>
                  <a:srgbClr val="008080"/>
                </a:solidFill>
                <a:latin typeface="Consolas" panose="020B0609020204030204" pitchFamily="49" charset="0"/>
              </a:rPr>
              <a:t>[</a:t>
            </a:r>
            <a:r>
              <a:rPr lang="ro-RO" sz="1400" dirty="0">
                <a:solidFill>
                  <a:srgbClr val="000000"/>
                </a:solidFill>
                <a:latin typeface="Consolas" panose="020B0609020204030204" pitchFamily="49" charset="0"/>
              </a:rPr>
              <a:t>3</a:t>
            </a:r>
            <a:r>
              <a:rPr lang="ro-RO" sz="1400" dirty="0">
                <a:solidFill>
                  <a:srgbClr val="008080"/>
                </a:solidFill>
                <a:latin typeface="Consolas" panose="020B0609020204030204" pitchFamily="49" charset="0"/>
              </a:rPr>
              <a:t>]</a:t>
            </a:r>
            <a:r>
              <a:rPr lang="ro-RO"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std::cout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newValue</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displays empty value</a:t>
            </a:r>
          </a:p>
          <a:p>
            <a:r>
              <a:rPr lang="en-US" sz="1400" dirty="0">
                <a:solidFill>
                  <a:srgbClr val="008000"/>
                </a:solidFill>
                <a:latin typeface="Consolas" panose="020B0609020204030204" pitchFamily="49" charset="0"/>
              </a:rPr>
              <a:t> </a:t>
            </a:r>
          </a:p>
          <a:p>
            <a:r>
              <a:rPr lang="en-US" sz="1400" dirty="0">
                <a:solidFill>
                  <a:srgbClr val="008000"/>
                </a:solidFill>
                <a:latin typeface="Consolas" panose="020B0609020204030204" pitchFamily="49" charset="0"/>
              </a:rPr>
              <a:t>  // if the key does not exist, method "at" throws exception</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string</a:t>
            </a:r>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noValue</a:t>
            </a:r>
            <a:r>
              <a:rPr lang="ro-RO" sz="1400" dirty="0">
                <a:solidFill>
                  <a:srgbClr val="000000"/>
                </a:solidFill>
                <a:latin typeface="Consolas" panose="020B0609020204030204" pitchFamily="49" charset="0"/>
              </a:rPr>
              <a:t> = myMap.at(4);</a:t>
            </a:r>
            <a:endParaRPr lang="ro-RO" sz="1000" dirty="0"/>
          </a:p>
        </p:txBody>
      </p:sp>
      <p:grpSp>
        <p:nvGrpSpPr>
          <p:cNvPr id="13" name="Group 12">
            <a:extLst>
              <a:ext uri="{FF2B5EF4-FFF2-40B4-BE49-F238E27FC236}">
                <a16:creationId xmlns:a16="http://schemas.microsoft.com/office/drawing/2014/main" id="{C030BBB7-9726-4722-8BF1-3FD2A1BE9DEA}"/>
              </a:ext>
            </a:extLst>
          </p:cNvPr>
          <p:cNvGrpSpPr/>
          <p:nvPr/>
        </p:nvGrpSpPr>
        <p:grpSpPr>
          <a:xfrm>
            <a:off x="7955954" y="3746301"/>
            <a:ext cx="1874788" cy="1316028"/>
            <a:chOff x="7346088" y="4674225"/>
            <a:chExt cx="2428875" cy="1704975"/>
          </a:xfrm>
        </p:grpSpPr>
        <p:pic>
          <p:nvPicPr>
            <p:cNvPr id="11" name="Picture 10">
              <a:extLst>
                <a:ext uri="{FF2B5EF4-FFF2-40B4-BE49-F238E27FC236}">
                  <a16:creationId xmlns:a16="http://schemas.microsoft.com/office/drawing/2014/main" id="{B197BBDF-E5E1-4F49-A203-14A46A5BAE6E}"/>
                </a:ext>
              </a:extLst>
            </p:cNvPr>
            <p:cNvPicPr>
              <a:picLocks noChangeAspect="1"/>
            </p:cNvPicPr>
            <p:nvPr/>
          </p:nvPicPr>
          <p:blipFill>
            <a:blip r:embed="rId2"/>
            <a:stretch>
              <a:fillRect/>
            </a:stretch>
          </p:blipFill>
          <p:spPr>
            <a:xfrm>
              <a:off x="7346088" y="4674225"/>
              <a:ext cx="2428875" cy="1704975"/>
            </a:xfrm>
            <a:prstGeom prst="rect">
              <a:avLst/>
            </a:prstGeom>
          </p:spPr>
        </p:pic>
        <p:sp>
          <p:nvSpPr>
            <p:cNvPr id="12" name="Rectangle 11">
              <a:extLst>
                <a:ext uri="{FF2B5EF4-FFF2-40B4-BE49-F238E27FC236}">
                  <a16:creationId xmlns:a16="http://schemas.microsoft.com/office/drawing/2014/main" id="{42D94E6A-ABB2-4B91-9E05-81DD93793C2E}"/>
                </a:ext>
              </a:extLst>
            </p:cNvPr>
            <p:cNvSpPr/>
            <p:nvPr/>
          </p:nvSpPr>
          <p:spPr>
            <a:xfrm>
              <a:off x="7576457" y="5705726"/>
              <a:ext cx="2133600" cy="21921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ro-RO" dirty="0"/>
            </a:p>
          </p:txBody>
        </p:sp>
      </p:grpSp>
      <p:cxnSp>
        <p:nvCxnSpPr>
          <p:cNvPr id="15" name="Straight Arrow Connector 14">
            <a:extLst>
              <a:ext uri="{FF2B5EF4-FFF2-40B4-BE49-F238E27FC236}">
                <a16:creationId xmlns:a16="http://schemas.microsoft.com/office/drawing/2014/main" id="{0C166C83-3742-4DAF-8FD1-11D16381FD51}"/>
              </a:ext>
            </a:extLst>
          </p:cNvPr>
          <p:cNvCxnSpPr>
            <a:cxnSpLocks/>
            <a:stCxn id="12" idx="1"/>
          </p:cNvCxnSpPr>
          <p:nvPr/>
        </p:nvCxnSpPr>
        <p:spPr>
          <a:xfrm flipH="1">
            <a:off x="3900196" y="4627094"/>
            <a:ext cx="4233574" cy="206676"/>
          </a:xfrm>
          <a:prstGeom prst="straightConnector1">
            <a:avLst/>
          </a:prstGeom>
          <a:ln>
            <a:headEnd w="lg" len="lg"/>
            <a:tailEnd type="triangle"/>
          </a:ln>
        </p:spPr>
        <p:style>
          <a:lnRef idx="3">
            <a:schemeClr val="accent1"/>
          </a:lnRef>
          <a:fillRef idx="0">
            <a:schemeClr val="accent1"/>
          </a:fillRef>
          <a:effectRef idx="2">
            <a:schemeClr val="accent1"/>
          </a:effectRef>
          <a:fontRef idx="minor">
            <a:schemeClr val="tx1"/>
          </a:fontRef>
        </p:style>
      </p:cxnSp>
      <p:pic>
        <p:nvPicPr>
          <p:cNvPr id="17" name="Picture 16">
            <a:extLst>
              <a:ext uri="{FF2B5EF4-FFF2-40B4-BE49-F238E27FC236}">
                <a16:creationId xmlns:a16="http://schemas.microsoft.com/office/drawing/2014/main" id="{85B00A4E-23B2-41FA-9FFE-7E963155EAAB}"/>
              </a:ext>
            </a:extLst>
          </p:cNvPr>
          <p:cNvPicPr>
            <a:picLocks noChangeAspect="1"/>
          </p:cNvPicPr>
          <p:nvPr/>
        </p:nvPicPr>
        <p:blipFill>
          <a:blip r:embed="rId3"/>
          <a:stretch>
            <a:fillRect/>
          </a:stretch>
        </p:blipFill>
        <p:spPr>
          <a:xfrm>
            <a:off x="8067922" y="5195541"/>
            <a:ext cx="3058886" cy="1066910"/>
          </a:xfrm>
          <a:prstGeom prst="rect">
            <a:avLst/>
          </a:prstGeom>
        </p:spPr>
      </p:pic>
      <p:cxnSp>
        <p:nvCxnSpPr>
          <p:cNvPr id="20" name="Straight Arrow Connector 19">
            <a:extLst>
              <a:ext uri="{FF2B5EF4-FFF2-40B4-BE49-F238E27FC236}">
                <a16:creationId xmlns:a16="http://schemas.microsoft.com/office/drawing/2014/main" id="{1BFB9D41-965E-412D-8D1C-78B088C50122}"/>
              </a:ext>
            </a:extLst>
          </p:cNvPr>
          <p:cNvCxnSpPr/>
          <p:nvPr/>
        </p:nvCxnSpPr>
        <p:spPr>
          <a:xfrm flipH="1">
            <a:off x="4251818" y="5728996"/>
            <a:ext cx="3816104" cy="0"/>
          </a:xfrm>
          <a:prstGeom prst="straightConnector1">
            <a:avLst/>
          </a:prstGeom>
          <a:ln>
            <a:headEnd w="lg" len="lg"/>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58CBB0B5-216C-47AA-BDCF-C168AC3203A9}"/>
              </a:ext>
            </a:extLst>
          </p:cNvPr>
          <p:cNvSpPr txBox="1"/>
          <p:nvPr/>
        </p:nvSpPr>
        <p:spPr>
          <a:xfrm>
            <a:off x="7650256" y="1935593"/>
            <a:ext cx="4360971" cy="1600438"/>
          </a:xfrm>
          <a:prstGeom prst="rect">
            <a:avLst/>
          </a:prstGeom>
          <a:noFill/>
        </p:spPr>
        <p:txBody>
          <a:bodyPr wrap="square">
            <a:spAutoFit/>
          </a:bodyPr>
          <a:lstStyle/>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use find to check if a key exists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also an iterator can be used to store</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the</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find</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result</a:t>
            </a:r>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myMap.find</a:t>
            </a:r>
            <a:r>
              <a:rPr lang="en-US" sz="1400" dirty="0">
                <a:solidFill>
                  <a:srgbClr val="000000"/>
                </a:solidFill>
                <a:latin typeface="Consolas" panose="020B0609020204030204" pitchFamily="49" charset="0"/>
              </a:rPr>
              <a:t>(4) </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myMap.end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std::cout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"key - pair found"</a:t>
            </a:r>
            <a:r>
              <a:rPr lang="en-US" sz="1400" dirty="0">
                <a:solidFill>
                  <a:srgbClr val="000000"/>
                </a:solidFill>
                <a:latin typeface="Consolas" panose="020B0609020204030204" pitchFamily="49" charset="0"/>
              </a:rPr>
              <a:t>;</a:t>
            </a:r>
          </a:p>
          <a:p>
            <a:r>
              <a:rPr lang="ro-RO" sz="1400" dirty="0">
                <a:solidFill>
                  <a:srgbClr val="000000"/>
                </a:solidFill>
                <a:latin typeface="Consolas" panose="020B0609020204030204" pitchFamily="49" charset="0"/>
              </a:rPr>
              <a:t>  </a:t>
            </a:r>
            <a:r>
              <a:rPr lang="ro-RO" sz="1400" dirty="0" err="1">
                <a:solidFill>
                  <a:srgbClr val="0000FF"/>
                </a:solidFill>
                <a:latin typeface="Consolas" panose="020B0609020204030204" pitchFamily="49" charset="0"/>
              </a:rPr>
              <a:t>else</a:t>
            </a:r>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"key does not exist"</a:t>
            </a:r>
            <a:r>
              <a:rPr lang="en-US" sz="1400" dirty="0">
                <a:solidFill>
                  <a:srgbClr val="000000"/>
                </a:solidFill>
                <a:latin typeface="Consolas" panose="020B0609020204030204" pitchFamily="49" charset="0"/>
              </a:rPr>
              <a:t>;</a:t>
            </a:r>
            <a:endParaRPr lang="ro-RO" sz="1400" dirty="0"/>
          </a:p>
        </p:txBody>
      </p:sp>
    </p:spTree>
    <p:extLst>
      <p:ext uri="{BB962C8B-B14F-4D97-AF65-F5344CB8AC3E}">
        <p14:creationId xmlns:p14="http://schemas.microsoft.com/office/powerpoint/2010/main" val="341912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Template Library – Methods</a:t>
            </a:r>
          </a:p>
        </p:txBody>
      </p:sp>
      <p:sp>
        <p:nvSpPr>
          <p:cNvPr id="3" name="Content Placeholder 2"/>
          <p:cNvSpPr>
            <a:spLocks noGrp="1"/>
          </p:cNvSpPr>
          <p:nvPr>
            <p:ph idx="4294967295"/>
          </p:nvPr>
        </p:nvSpPr>
        <p:spPr>
          <a:xfrm>
            <a:off x="410399" y="1346888"/>
            <a:ext cx="9508041" cy="972106"/>
          </a:xfrm>
        </p:spPr>
        <p:txBody>
          <a:bodyPr/>
          <a:lstStyle/>
          <a:p>
            <a:r>
              <a:rPr lang="en-US" dirty="0"/>
              <a:t>STL Algorithms: sort, random shuffle.</a:t>
            </a:r>
          </a:p>
          <a:p>
            <a:r>
              <a:rPr lang="en-US" dirty="0"/>
              <a:t>The sort method implements a variation of the quicksort algorithm.</a:t>
            </a:r>
          </a:p>
        </p:txBody>
      </p:sp>
      <p:sp>
        <p:nvSpPr>
          <p:cNvPr id="8" name="Footer Placeholder 7">
            <a:extLst>
              <a:ext uri="{FF2B5EF4-FFF2-40B4-BE49-F238E27FC236}">
                <a16:creationId xmlns:a16="http://schemas.microsoft.com/office/drawing/2014/main" id="{B91462C8-6CCC-456F-893A-55091E7D198E}"/>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pic>
        <p:nvPicPr>
          <p:cNvPr id="10" name="Picture 9">
            <a:extLst>
              <a:ext uri="{FF2B5EF4-FFF2-40B4-BE49-F238E27FC236}">
                <a16:creationId xmlns:a16="http://schemas.microsoft.com/office/drawing/2014/main" id="{6D537123-A07E-40A7-9A93-7E3E289C6B81}"/>
              </a:ext>
            </a:extLst>
          </p:cNvPr>
          <p:cNvPicPr>
            <a:picLocks noChangeAspect="1"/>
          </p:cNvPicPr>
          <p:nvPr/>
        </p:nvPicPr>
        <p:blipFill>
          <a:blip r:embed="rId2"/>
          <a:stretch>
            <a:fillRect/>
          </a:stretch>
        </p:blipFill>
        <p:spPr>
          <a:xfrm>
            <a:off x="7879650" y="1930517"/>
            <a:ext cx="3000375" cy="2066925"/>
          </a:xfrm>
          <a:prstGeom prst="rect">
            <a:avLst/>
          </a:prstGeom>
        </p:spPr>
      </p:pic>
      <p:pic>
        <p:nvPicPr>
          <p:cNvPr id="12" name="Picture 11">
            <a:extLst>
              <a:ext uri="{FF2B5EF4-FFF2-40B4-BE49-F238E27FC236}">
                <a16:creationId xmlns:a16="http://schemas.microsoft.com/office/drawing/2014/main" id="{DE572B64-74E7-4210-B9D0-BCDDE12CB9F5}"/>
              </a:ext>
            </a:extLst>
          </p:cNvPr>
          <p:cNvPicPr>
            <a:picLocks noChangeAspect="1"/>
          </p:cNvPicPr>
          <p:nvPr/>
        </p:nvPicPr>
        <p:blipFill>
          <a:blip r:embed="rId3"/>
          <a:stretch>
            <a:fillRect/>
          </a:stretch>
        </p:blipFill>
        <p:spPr>
          <a:xfrm>
            <a:off x="7879650" y="4115896"/>
            <a:ext cx="3028950" cy="2076450"/>
          </a:xfrm>
          <a:prstGeom prst="rect">
            <a:avLst/>
          </a:prstGeom>
        </p:spPr>
      </p:pic>
      <p:sp>
        <p:nvSpPr>
          <p:cNvPr id="16" name="TextBox 15">
            <a:extLst>
              <a:ext uri="{FF2B5EF4-FFF2-40B4-BE49-F238E27FC236}">
                <a16:creationId xmlns:a16="http://schemas.microsoft.com/office/drawing/2014/main" id="{E3138892-E0DB-4594-9A27-28A0409C5939}"/>
              </a:ext>
            </a:extLst>
          </p:cNvPr>
          <p:cNvSpPr txBox="1"/>
          <p:nvPr/>
        </p:nvSpPr>
        <p:spPr>
          <a:xfrm>
            <a:off x="241379" y="2191913"/>
            <a:ext cx="6097554" cy="3108543"/>
          </a:xfrm>
          <a:prstGeom prst="rect">
            <a:avLst/>
          </a:prstGeom>
          <a:noFill/>
        </p:spPr>
        <p:txBody>
          <a:bodyPr wrap="square">
            <a:spAutoFit/>
          </a:bodyPr>
          <a:lstStyle/>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declare and initialize a vector</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a:solidFill>
                  <a:srgbClr val="2B91AF"/>
                </a:solidFill>
                <a:latin typeface="Consolas" panose="020B0609020204030204" pitchFamily="49" charset="0"/>
              </a:rPr>
              <a:t>vector</a:t>
            </a:r>
            <a:r>
              <a:rPr lang="ro-RO" sz="1400" dirty="0">
                <a:solidFill>
                  <a:srgbClr val="000000"/>
                </a:solidFill>
                <a:latin typeface="Consolas" panose="020B0609020204030204" pitchFamily="49" charset="0"/>
              </a:rPr>
              <a:t>&lt;</a:t>
            </a:r>
            <a:r>
              <a:rPr lang="ro-RO" sz="1400" dirty="0" err="1">
                <a:solidFill>
                  <a:srgbClr val="0000FF"/>
                </a:solidFill>
                <a:latin typeface="Consolas" panose="020B0609020204030204" pitchFamily="49" charset="0"/>
              </a:rPr>
              <a:t>int</a:t>
            </a:r>
            <a:r>
              <a:rPr lang="ro-RO" sz="1400" dirty="0">
                <a:solidFill>
                  <a:srgbClr val="000000"/>
                </a:solidFill>
                <a:latin typeface="Consolas" panose="020B0609020204030204" pitchFamily="49" charset="0"/>
              </a:rPr>
              <a:t>&gt; </a:t>
            </a:r>
            <a:r>
              <a:rPr lang="ro-RO" sz="1400" dirty="0" err="1">
                <a:solidFill>
                  <a:srgbClr val="000000"/>
                </a:solidFill>
                <a:latin typeface="Consolas" panose="020B0609020204030204" pitchFamily="49" charset="0"/>
              </a:rPr>
              <a:t>myVector</a:t>
            </a:r>
            <a:r>
              <a:rPr lang="ro-RO" sz="1400" dirty="0">
                <a:solidFill>
                  <a:srgbClr val="000000"/>
                </a:solidFill>
                <a:latin typeface="Consolas" panose="020B0609020204030204" pitchFamily="49" charset="0"/>
              </a:rPr>
              <a:t> = { 2, 3, 5, 8, 9, 10 };</a:t>
            </a:r>
          </a:p>
          <a:p>
            <a:endParaRPr lang="ro-RO" sz="1400" dirty="0">
              <a:solidFill>
                <a:srgbClr val="000000"/>
              </a:solidFill>
              <a:latin typeface="Consolas" panose="020B0609020204030204" pitchFamily="49" charset="0"/>
            </a:endParaRPr>
          </a:p>
          <a:p>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mix </a:t>
            </a:r>
            <a:r>
              <a:rPr lang="ro-RO" sz="1400" dirty="0" err="1">
                <a:solidFill>
                  <a:srgbClr val="008000"/>
                </a:solidFill>
                <a:latin typeface="Consolas" panose="020B0609020204030204" pitchFamily="49" charset="0"/>
              </a:rPr>
              <a:t>elements</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randomly</a:t>
            </a:r>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000000"/>
                </a:solidFill>
                <a:latin typeface="Consolas" panose="020B0609020204030204" pitchFamily="49" charset="0"/>
              </a:rPr>
              <a:t>random_shuffle</a:t>
            </a:r>
            <a:r>
              <a:rPr lang="ro-RO" sz="1400" dirty="0">
                <a:solidFill>
                  <a:srgbClr val="000000"/>
                </a:solidFill>
                <a:latin typeface="Consolas" panose="020B0609020204030204" pitchFamily="49" charset="0"/>
              </a:rPr>
              <a:t>(</a:t>
            </a:r>
            <a:r>
              <a:rPr lang="ro-RO" sz="1400" dirty="0" err="1">
                <a:solidFill>
                  <a:srgbClr val="000000"/>
                </a:solidFill>
                <a:latin typeface="Consolas" panose="020B0609020204030204" pitchFamily="49" charset="0"/>
              </a:rPr>
              <a:t>myVector.begin</a:t>
            </a:r>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myVector.end</a:t>
            </a:r>
            <a:r>
              <a:rPr lang="ro-RO" sz="1400" dirty="0">
                <a:solidFill>
                  <a:srgbClr val="000000"/>
                </a:solidFill>
                <a:latin typeface="Consolas" panose="020B0609020204030204" pitchFamily="49" charset="0"/>
              </a:rPr>
              <a:t>());</a:t>
            </a:r>
          </a:p>
          <a:p>
            <a:endParaRPr lang="ro-RO" sz="1400" dirty="0">
              <a:solidFill>
                <a:srgbClr val="000000"/>
              </a:solidFill>
              <a:latin typeface="Consolas" panose="020B0609020204030204" pitchFamily="49" charset="0"/>
            </a:endParaRPr>
          </a:p>
          <a:p>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sort the elements in ascending order</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::sort(</a:t>
            </a:r>
            <a:r>
              <a:rPr lang="ro-RO" sz="1400" dirty="0" err="1">
                <a:solidFill>
                  <a:srgbClr val="000000"/>
                </a:solidFill>
                <a:latin typeface="Consolas" panose="020B0609020204030204" pitchFamily="49" charset="0"/>
              </a:rPr>
              <a:t>myVector.begin</a:t>
            </a:r>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myVector.end</a:t>
            </a:r>
            <a:r>
              <a:rPr lang="ro-RO" sz="1400" dirty="0">
                <a:solidFill>
                  <a:srgbClr val="000000"/>
                </a:solidFill>
                <a:latin typeface="Consolas" panose="020B0609020204030204" pitchFamily="49" charset="0"/>
              </a:rPr>
              <a:t>());</a:t>
            </a:r>
          </a:p>
          <a:p>
            <a:endParaRPr lang="ro-RO" sz="1400" dirty="0">
              <a:solidFill>
                <a:srgbClr val="000000"/>
              </a:solidFill>
              <a:latin typeface="Consolas" panose="020B0609020204030204" pitchFamily="49" charset="0"/>
            </a:endParaRPr>
          </a:p>
          <a:p>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a:solidFill>
                  <a:srgbClr val="0000FF"/>
                </a:solidFill>
                <a:latin typeface="Consolas" panose="020B0609020204030204" pitchFamily="49" charset="0"/>
              </a:rPr>
              <a:t>for</a:t>
            </a:r>
            <a:r>
              <a:rPr lang="ro-RO" sz="1400" dirty="0">
                <a:solidFill>
                  <a:srgbClr val="000000"/>
                </a:solidFill>
                <a:latin typeface="Consolas" panose="020B0609020204030204" pitchFamily="49" charset="0"/>
              </a:rPr>
              <a:t> (</a:t>
            </a:r>
            <a:r>
              <a:rPr lang="ro-RO" sz="1400" dirty="0">
                <a:solidFill>
                  <a:srgbClr val="0000FF"/>
                </a:solidFill>
                <a:latin typeface="Consolas" panose="020B0609020204030204" pitchFamily="49" charset="0"/>
              </a:rPr>
              <a:t>auto</a:t>
            </a:r>
            <a:r>
              <a:rPr lang="ro-RO" sz="1400" dirty="0">
                <a:solidFill>
                  <a:srgbClr val="000000"/>
                </a:solidFill>
                <a:latin typeface="Consolas" panose="020B0609020204030204" pitchFamily="49" charset="0"/>
              </a:rPr>
              <a:t> index : </a:t>
            </a:r>
            <a:r>
              <a:rPr lang="ro-RO" sz="1400" dirty="0" err="1">
                <a:solidFill>
                  <a:srgbClr val="000000"/>
                </a:solidFill>
                <a:latin typeface="Consolas" panose="020B0609020204030204" pitchFamily="49" charset="0"/>
              </a:rPr>
              <a:t>myVector</a:t>
            </a:r>
            <a:r>
              <a:rPr lang="ro-RO" sz="1400" dirty="0">
                <a:solidFill>
                  <a:srgbClr val="000000"/>
                </a:solidFill>
                <a:latin typeface="Consolas" panose="020B0609020204030204" pitchFamily="49" charset="0"/>
              </a:rPr>
              <a:t>)</a:t>
            </a: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::cout </a:t>
            </a:r>
            <a:r>
              <a:rPr lang="ro-RO" sz="1400" dirty="0">
                <a:solidFill>
                  <a:srgbClr val="008080"/>
                </a:solidFill>
                <a:latin typeface="Consolas" panose="020B0609020204030204" pitchFamily="49" charset="0"/>
              </a:rPr>
              <a:t>&lt;&lt;</a:t>
            </a:r>
            <a:r>
              <a:rPr lang="ro-RO" sz="1400" dirty="0">
                <a:solidFill>
                  <a:srgbClr val="000000"/>
                </a:solidFill>
                <a:latin typeface="Consolas" panose="020B0609020204030204" pitchFamily="49" charset="0"/>
              </a:rPr>
              <a:t> index </a:t>
            </a:r>
            <a:r>
              <a:rPr lang="ro-RO" sz="1400" dirty="0">
                <a:solidFill>
                  <a:srgbClr val="008080"/>
                </a:solidFill>
                <a:latin typeface="Consolas" panose="020B0609020204030204" pitchFamily="49" charset="0"/>
              </a:rPr>
              <a:t>&lt;&lt;</a:t>
            </a:r>
            <a:r>
              <a:rPr lang="ro-RO" sz="1400" dirty="0">
                <a:solidFill>
                  <a:srgbClr val="000000"/>
                </a:solidFill>
                <a:latin typeface="Consolas" panose="020B0609020204030204" pitchFamily="49" charset="0"/>
              </a:rPr>
              <a:t> </a:t>
            </a:r>
            <a:r>
              <a:rPr lang="ro-RO" sz="1400" dirty="0">
                <a:solidFill>
                  <a:srgbClr val="A31515"/>
                </a:solidFill>
                <a:latin typeface="Consolas" panose="020B0609020204030204" pitchFamily="49" charset="0"/>
              </a:rPr>
              <a:t>", "</a:t>
            </a:r>
            <a:r>
              <a:rPr lang="ro-RO" sz="1400" dirty="0">
                <a:solidFill>
                  <a:srgbClr val="000000"/>
                </a:solidFill>
                <a:latin typeface="Consolas" panose="020B0609020204030204" pitchFamily="49" charset="0"/>
              </a:rPr>
              <a:t>;</a:t>
            </a:r>
            <a:endParaRPr lang="ro-RO" sz="1400" dirty="0"/>
          </a:p>
        </p:txBody>
      </p:sp>
      <p:cxnSp>
        <p:nvCxnSpPr>
          <p:cNvPr id="18" name="Straight Arrow Connector 17">
            <a:extLst>
              <a:ext uri="{FF2B5EF4-FFF2-40B4-BE49-F238E27FC236}">
                <a16:creationId xmlns:a16="http://schemas.microsoft.com/office/drawing/2014/main" id="{445C34B7-039B-48A2-98A8-A8D96E0B16B1}"/>
              </a:ext>
            </a:extLst>
          </p:cNvPr>
          <p:cNvCxnSpPr>
            <a:stCxn id="10" idx="1"/>
          </p:cNvCxnSpPr>
          <p:nvPr/>
        </p:nvCxnSpPr>
        <p:spPr>
          <a:xfrm flipH="1" flipV="1">
            <a:off x="5458408" y="2612571"/>
            <a:ext cx="2421242" cy="351409"/>
          </a:xfrm>
          <a:prstGeom prst="straightConnector1">
            <a:avLst/>
          </a:prstGeom>
          <a:ln>
            <a:headEnd w="lg" len="lg"/>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ECA9A6C4-0FF3-4E67-BE1F-8AD0A9DB9907}"/>
              </a:ext>
            </a:extLst>
          </p:cNvPr>
          <p:cNvCxnSpPr>
            <a:stCxn id="10" idx="1"/>
          </p:cNvCxnSpPr>
          <p:nvPr/>
        </p:nvCxnSpPr>
        <p:spPr>
          <a:xfrm flipH="1">
            <a:off x="4926563" y="2963980"/>
            <a:ext cx="2953087" cy="1346763"/>
          </a:xfrm>
          <a:prstGeom prst="straightConnector1">
            <a:avLst/>
          </a:prstGeom>
          <a:ln>
            <a:headEnd w="lg" len="lg"/>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99D5EB75-1A3D-44B7-9302-454B571FB80C}"/>
              </a:ext>
            </a:extLst>
          </p:cNvPr>
          <p:cNvCxnSpPr>
            <a:stCxn id="12" idx="1"/>
          </p:cNvCxnSpPr>
          <p:nvPr/>
        </p:nvCxnSpPr>
        <p:spPr>
          <a:xfrm flipH="1" flipV="1">
            <a:off x="4851918" y="3608966"/>
            <a:ext cx="3027732" cy="1545155"/>
          </a:xfrm>
          <a:prstGeom prst="straightConnector1">
            <a:avLst/>
          </a:prstGeom>
          <a:ln>
            <a:solidFill>
              <a:srgbClr val="FF9000"/>
            </a:solidFill>
            <a:headEnd w="lg" len="lg"/>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689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Template Library – Methods</a:t>
            </a:r>
          </a:p>
        </p:txBody>
      </p:sp>
      <p:sp>
        <p:nvSpPr>
          <p:cNvPr id="3" name="Content Placeholder 2"/>
          <p:cNvSpPr>
            <a:spLocks noGrp="1"/>
          </p:cNvSpPr>
          <p:nvPr>
            <p:ph idx="4294967295"/>
          </p:nvPr>
        </p:nvSpPr>
        <p:spPr>
          <a:xfrm>
            <a:off x="410400" y="1387811"/>
            <a:ext cx="8204200" cy="384780"/>
          </a:xfrm>
        </p:spPr>
        <p:txBody>
          <a:bodyPr/>
          <a:lstStyle/>
          <a:p>
            <a:r>
              <a:rPr lang="en-US" dirty="0"/>
              <a:t>Personalizing STL algorithm methods: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59" y="1743201"/>
            <a:ext cx="11627204" cy="23541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60" y="5215249"/>
            <a:ext cx="4864144" cy="755521"/>
          </a:xfrm>
          <a:prstGeom prst="rect">
            <a:avLst/>
          </a:prstGeom>
        </p:spPr>
      </p:pic>
      <p:cxnSp>
        <p:nvCxnSpPr>
          <p:cNvPr id="7" name="Elbow Connector 6"/>
          <p:cNvCxnSpPr>
            <a:endCxn id="5" idx="3"/>
          </p:cNvCxnSpPr>
          <p:nvPr/>
        </p:nvCxnSpPr>
        <p:spPr bwMode="auto">
          <a:xfrm rot="5400000">
            <a:off x="4315507" y="3883957"/>
            <a:ext cx="2468650" cy="949456"/>
          </a:xfrm>
          <a:prstGeom prst="bentConnector2">
            <a:avLst/>
          </a:prstGeom>
          <a:solidFill>
            <a:schemeClr val="tx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TextBox 8"/>
          <p:cNvSpPr txBox="1"/>
          <p:nvPr/>
        </p:nvSpPr>
        <p:spPr>
          <a:xfrm>
            <a:off x="423334" y="4606168"/>
            <a:ext cx="4436533" cy="585240"/>
          </a:xfrm>
          <a:prstGeom prst="rect">
            <a:avLst/>
          </a:prstGeom>
          <a:noFill/>
        </p:spPr>
        <p:txBody>
          <a:bodyPr wrap="square" lIns="0" tIns="0" rIns="0" bIns="0" rtlCol="0">
            <a:spAutoFit/>
          </a:bodyPr>
          <a:lstStyle/>
          <a:p>
            <a:pPr>
              <a:lnSpc>
                <a:spcPct val="110000"/>
              </a:lnSpc>
            </a:pPr>
            <a:r>
              <a:rPr lang="en-US" sz="1799" dirty="0"/>
              <a:t>In this case, we opt to sort it in descending order:</a:t>
            </a:r>
          </a:p>
        </p:txBody>
      </p:sp>
      <p:sp>
        <p:nvSpPr>
          <p:cNvPr id="10" name="Footer Placeholder 9">
            <a:extLst>
              <a:ext uri="{FF2B5EF4-FFF2-40B4-BE49-F238E27FC236}">
                <a16:creationId xmlns:a16="http://schemas.microsoft.com/office/drawing/2014/main" id="{44928A81-6CC8-4C15-93B0-E30CC670A16E}"/>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57484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Template Library – Methods </a:t>
            </a:r>
          </a:p>
        </p:txBody>
      </p:sp>
      <p:sp>
        <p:nvSpPr>
          <p:cNvPr id="3" name="Content Placeholder 2"/>
          <p:cNvSpPr>
            <a:spLocks noGrp="1"/>
          </p:cNvSpPr>
          <p:nvPr>
            <p:ph idx="4294967295"/>
          </p:nvPr>
        </p:nvSpPr>
        <p:spPr>
          <a:xfrm>
            <a:off x="410400" y="1394021"/>
            <a:ext cx="8204200" cy="576001"/>
          </a:xfrm>
        </p:spPr>
        <p:txBody>
          <a:bodyPr/>
          <a:lstStyle/>
          <a:p>
            <a:r>
              <a:rPr lang="en-US" dirty="0" err="1"/>
              <a:t>std</a:t>
            </a:r>
            <a:r>
              <a:rPr lang="en-US" dirty="0"/>
              <a:t>::copy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00" y="2200760"/>
            <a:ext cx="8891241" cy="2785000"/>
          </a:xfrm>
          <a:prstGeom prst="rect">
            <a:avLst/>
          </a:prstGeom>
        </p:spPr>
      </p:pic>
      <p:sp>
        <p:nvSpPr>
          <p:cNvPr id="7" name="Footer Placeholder 6">
            <a:extLst>
              <a:ext uri="{FF2B5EF4-FFF2-40B4-BE49-F238E27FC236}">
                <a16:creationId xmlns:a16="http://schemas.microsoft.com/office/drawing/2014/main" id="{F2531DED-62B7-40CA-8BD8-79CAD0544389}"/>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57348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Template Library - Methods</a:t>
            </a:r>
          </a:p>
        </p:txBody>
      </p:sp>
      <p:sp>
        <p:nvSpPr>
          <p:cNvPr id="3" name="Content Placeholder 2"/>
          <p:cNvSpPr>
            <a:spLocks noGrp="1"/>
          </p:cNvSpPr>
          <p:nvPr>
            <p:ph idx="4294967295"/>
          </p:nvPr>
        </p:nvSpPr>
        <p:spPr>
          <a:xfrm>
            <a:off x="410400" y="1340274"/>
            <a:ext cx="8204200" cy="323701"/>
          </a:xfrm>
        </p:spPr>
        <p:txBody>
          <a:bodyPr/>
          <a:lstStyle/>
          <a:p>
            <a:r>
              <a:rPr lang="en-US" dirty="0" err="1"/>
              <a:t>std</a:t>
            </a:r>
            <a:r>
              <a:rPr lang="en-US" dirty="0"/>
              <a:t>::</a:t>
            </a:r>
            <a:r>
              <a:rPr lang="en-US" dirty="0" err="1"/>
              <a:t>copy_if</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10" y="1736576"/>
            <a:ext cx="10574227" cy="207964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849" y="3689648"/>
            <a:ext cx="3842287" cy="2606475"/>
          </a:xfrm>
          <a:prstGeom prst="rect">
            <a:avLst/>
          </a:prstGeom>
        </p:spPr>
      </p:pic>
      <p:cxnSp>
        <p:nvCxnSpPr>
          <p:cNvPr id="8" name="Curved Connector 7"/>
          <p:cNvCxnSpPr>
            <a:endCxn id="6" idx="0"/>
          </p:cNvCxnSpPr>
          <p:nvPr/>
        </p:nvCxnSpPr>
        <p:spPr bwMode="auto">
          <a:xfrm rot="5400000">
            <a:off x="9155947" y="2617861"/>
            <a:ext cx="1012834" cy="1130740"/>
          </a:xfrm>
          <a:prstGeom prst="curvedConnector3">
            <a:avLst/>
          </a:prstGeom>
          <a:solidFill>
            <a:schemeClr val="tx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 name="TextBox 9"/>
          <p:cNvSpPr txBox="1"/>
          <p:nvPr/>
        </p:nvSpPr>
        <p:spPr>
          <a:xfrm>
            <a:off x="443910" y="3830897"/>
            <a:ext cx="6177024" cy="1218161"/>
          </a:xfrm>
          <a:prstGeom prst="rect">
            <a:avLst/>
          </a:prstGeom>
          <a:noFill/>
        </p:spPr>
        <p:txBody>
          <a:bodyPr wrap="square" lIns="0" tIns="0" rIns="0" bIns="0" rtlCol="0">
            <a:spAutoFit/>
          </a:bodyPr>
          <a:lstStyle/>
          <a:p>
            <a:pPr>
              <a:lnSpc>
                <a:spcPct val="110000"/>
              </a:lnSpc>
            </a:pPr>
            <a:r>
              <a:rPr lang="en-US" sz="1799" dirty="0"/>
              <a:t>A function object (</a:t>
            </a:r>
            <a:r>
              <a:rPr lang="en-US" sz="1799" dirty="0" err="1"/>
              <a:t>functor</a:t>
            </a:r>
            <a:r>
              <a:rPr lang="en-US" sz="1799" dirty="0"/>
              <a:t>) is a class or a </a:t>
            </a:r>
            <a:r>
              <a:rPr lang="en-US" sz="1799" dirty="0" err="1"/>
              <a:t>struct</a:t>
            </a:r>
            <a:r>
              <a:rPr lang="en-US" sz="1799" dirty="0"/>
              <a:t> that overloads  operator(). That lets you create objects that “look like” a function. A benefit of using </a:t>
            </a:r>
            <a:r>
              <a:rPr lang="en-US" sz="1799" dirty="0" err="1"/>
              <a:t>functors</a:t>
            </a:r>
            <a:r>
              <a:rPr lang="en-US" sz="1799" dirty="0"/>
              <a:t> is that, unlike regular function, </a:t>
            </a:r>
            <a:r>
              <a:rPr lang="en-US" sz="1799" dirty="0" err="1"/>
              <a:t>functors</a:t>
            </a:r>
            <a:r>
              <a:rPr lang="en-US" sz="1799" dirty="0"/>
              <a:t> can have state. </a:t>
            </a:r>
          </a:p>
        </p:txBody>
      </p:sp>
      <p:sp>
        <p:nvSpPr>
          <p:cNvPr id="9" name="Footer Placeholder 8">
            <a:extLst>
              <a:ext uri="{FF2B5EF4-FFF2-40B4-BE49-F238E27FC236}">
                <a16:creationId xmlns:a16="http://schemas.microsoft.com/office/drawing/2014/main" id="{0C5D1983-DF3A-462D-A78E-F5262DF00E3C}"/>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810601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STL and Polymorphism</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10400" y="1693429"/>
            <a:ext cx="4394865" cy="3076406"/>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400" y="4642946"/>
            <a:ext cx="4462321" cy="726005"/>
          </a:xfrm>
          <a:prstGeom prst="rect">
            <a:avLst/>
          </a:prstGeom>
        </p:spPr>
      </p:pic>
      <p:sp>
        <p:nvSpPr>
          <p:cNvPr id="6" name="TextBox 5"/>
          <p:cNvSpPr txBox="1"/>
          <p:nvPr/>
        </p:nvSpPr>
        <p:spPr>
          <a:xfrm>
            <a:off x="6843273" y="1693429"/>
            <a:ext cx="4857660" cy="1522701"/>
          </a:xfrm>
          <a:prstGeom prst="rect">
            <a:avLst/>
          </a:prstGeom>
          <a:noFill/>
        </p:spPr>
        <p:txBody>
          <a:bodyPr wrap="square" lIns="0" tIns="0" rIns="0" bIns="0" rtlCol="0">
            <a:spAutoFit/>
          </a:bodyPr>
          <a:lstStyle/>
          <a:p>
            <a:pPr>
              <a:lnSpc>
                <a:spcPct val="110000"/>
              </a:lnSpc>
            </a:pPr>
            <a:r>
              <a:rPr lang="en-US" sz="1799" dirty="0"/>
              <a:t>Derived class is automatically converted to its base class and added to the vector. </a:t>
            </a:r>
          </a:p>
          <a:p>
            <a:pPr>
              <a:lnSpc>
                <a:spcPct val="110000"/>
              </a:lnSpc>
            </a:pPr>
            <a:endParaRPr lang="en-US" sz="1799" dirty="0"/>
          </a:p>
          <a:p>
            <a:pPr>
              <a:lnSpc>
                <a:spcPct val="110000"/>
              </a:lnSpc>
            </a:pPr>
            <a:r>
              <a:rPr lang="en-US" sz="1799" dirty="0"/>
              <a:t>However, when </a:t>
            </a:r>
            <a:r>
              <a:rPr lang="en-US" sz="1799" b="1" dirty="0"/>
              <a:t>upcasting</a:t>
            </a:r>
            <a:r>
              <a:rPr lang="en-US" sz="1799" dirty="0"/>
              <a:t> like this, information is lost.</a:t>
            </a:r>
          </a:p>
        </p:txBody>
      </p:sp>
      <p:sp>
        <p:nvSpPr>
          <p:cNvPr id="8" name="Footer Placeholder 7">
            <a:extLst>
              <a:ext uri="{FF2B5EF4-FFF2-40B4-BE49-F238E27FC236}">
                <a16:creationId xmlns:a16="http://schemas.microsoft.com/office/drawing/2014/main" id="{0FACF2AC-60F1-418A-A014-615DE5D0A0D6}"/>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22485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STL and Polymorphism</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61962" y="1985578"/>
            <a:ext cx="4714875" cy="1600200"/>
          </a:xfrm>
        </p:spPr>
      </p:pic>
      <p:sp>
        <p:nvSpPr>
          <p:cNvPr id="5" name="TextBox 4"/>
          <p:cNvSpPr txBox="1"/>
          <p:nvPr/>
        </p:nvSpPr>
        <p:spPr>
          <a:xfrm>
            <a:off x="524934" y="1486912"/>
            <a:ext cx="4588933" cy="280828"/>
          </a:xfrm>
          <a:prstGeom prst="rect">
            <a:avLst/>
          </a:prstGeom>
          <a:noFill/>
        </p:spPr>
        <p:txBody>
          <a:bodyPr wrap="square" lIns="0" tIns="0" rIns="0" bIns="0" rtlCol="0">
            <a:spAutoFit/>
          </a:bodyPr>
          <a:lstStyle/>
          <a:p>
            <a:pPr>
              <a:lnSpc>
                <a:spcPct val="110000"/>
              </a:lnSpc>
            </a:pPr>
            <a:r>
              <a:rPr lang="en-US" sz="1799" dirty="0"/>
              <a:t>Non pointer </a:t>
            </a:r>
            <a:r>
              <a:rPr lang="en-US" sz="1799" dirty="0" err="1"/>
              <a:t>upcasting</a:t>
            </a:r>
            <a:r>
              <a:rPr lang="en-US" sz="1799" dirty="0"/>
              <a:t>:</a:t>
            </a:r>
          </a:p>
        </p:txBody>
      </p:sp>
      <p:sp>
        <p:nvSpPr>
          <p:cNvPr id="6" name="TextBox 5"/>
          <p:cNvSpPr txBox="1"/>
          <p:nvPr/>
        </p:nvSpPr>
        <p:spPr>
          <a:xfrm>
            <a:off x="524933" y="3767357"/>
            <a:ext cx="3725334" cy="507567"/>
          </a:xfrm>
          <a:prstGeom prst="rect">
            <a:avLst/>
          </a:prstGeom>
          <a:noFill/>
        </p:spPr>
        <p:txBody>
          <a:bodyPr wrap="square" lIns="0" tIns="0" rIns="0" bIns="0" rtlCol="0">
            <a:spAutoFit/>
          </a:bodyPr>
          <a:lstStyle/>
          <a:p>
            <a:pPr>
              <a:lnSpc>
                <a:spcPct val="110000"/>
              </a:lnSpc>
            </a:pPr>
            <a:r>
              <a:rPr lang="en-US" sz="1799" dirty="0"/>
              <a:t>Pointer </a:t>
            </a:r>
            <a:r>
              <a:rPr lang="en-US" sz="1799" dirty="0" err="1"/>
              <a:t>upcasting</a:t>
            </a:r>
            <a:r>
              <a:rPr lang="en-US" sz="1799" dirty="0"/>
              <a:t>:</a:t>
            </a:r>
          </a:p>
          <a:p>
            <a:pPr>
              <a:lnSpc>
                <a:spcPct val="110000"/>
              </a:lnSpc>
            </a:pPr>
            <a:endParaRPr lang="en-US" sz="1199"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91" y="4144468"/>
            <a:ext cx="5258262" cy="1668503"/>
          </a:xfrm>
          <a:prstGeom prst="rect">
            <a:avLst/>
          </a:prstGeom>
        </p:spPr>
      </p:pic>
      <p:sp>
        <p:nvSpPr>
          <p:cNvPr id="9" name="Footer Placeholder 8">
            <a:extLst>
              <a:ext uri="{FF2B5EF4-FFF2-40B4-BE49-F238E27FC236}">
                <a16:creationId xmlns:a16="http://schemas.microsoft.com/office/drawing/2014/main" id="{C1025E95-C317-485C-96E5-723B36F46C55}"/>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00836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844B46B-66FB-4F76-8B0E-37D7D4617D33}"/>
              </a:ext>
            </a:extLst>
          </p:cNvPr>
          <p:cNvSpPr>
            <a:spLocks noGrp="1"/>
          </p:cNvSpPr>
          <p:nvPr>
            <p:ph type="title"/>
          </p:nvPr>
        </p:nvSpPr>
        <p:spPr/>
        <p:txBody>
          <a:bodyPr/>
          <a:lstStyle/>
          <a:p>
            <a:r>
              <a:rPr lang="en-US" dirty="0"/>
              <a:t>Table of contents</a:t>
            </a:r>
            <a:br>
              <a:rPr lang="en-US" dirty="0"/>
            </a:br>
            <a:r>
              <a:rPr lang="en-US" b="0" dirty="0"/>
              <a:t>Index / Agenda</a:t>
            </a:r>
            <a:endParaRPr lang="en-US" dirty="0"/>
          </a:p>
        </p:txBody>
      </p:sp>
      <p:sp>
        <p:nvSpPr>
          <p:cNvPr id="5" name="Aganda">
            <a:extLst>
              <a:ext uri="{FF2B5EF4-FFF2-40B4-BE49-F238E27FC236}">
                <a16:creationId xmlns:a16="http://schemas.microsoft.com/office/drawing/2014/main" id="{A38F6808-4085-423A-A99A-9DC01B1678CB}"/>
              </a:ext>
            </a:extLst>
          </p:cNvPr>
          <p:cNvSpPr>
            <a:spLocks noGrp="1"/>
          </p:cNvSpPr>
          <p:nvPr>
            <p:ph type="body" sz="quarter" idx="12"/>
          </p:nvPr>
        </p:nvSpPr>
        <p:spPr/>
        <p:txBody>
          <a:bodyPr/>
          <a:lstStyle/>
          <a:p>
            <a:pPr lvl="1"/>
            <a:r>
              <a:rPr lang="en-US" dirty="0"/>
              <a:t>Strings</a:t>
            </a:r>
          </a:p>
          <a:p>
            <a:pPr lvl="3"/>
            <a:r>
              <a:rPr lang="en-US" dirty="0"/>
              <a:t>c-strings vs. std::strings	</a:t>
            </a:r>
          </a:p>
          <a:p>
            <a:pPr lvl="3"/>
            <a:r>
              <a:rPr lang="en-US" dirty="0"/>
              <a:t>String Initialization	</a:t>
            </a:r>
          </a:p>
          <a:p>
            <a:pPr lvl="3"/>
            <a:r>
              <a:rPr lang="en-US" dirty="0"/>
              <a:t>Useful Methods	</a:t>
            </a:r>
          </a:p>
          <a:p>
            <a:pPr lvl="3"/>
            <a:r>
              <a:rPr lang="en-US" dirty="0"/>
              <a:t>String Operations	</a:t>
            </a:r>
          </a:p>
          <a:p>
            <a:pPr lvl="1"/>
            <a:r>
              <a:rPr lang="en-US" dirty="0"/>
              <a:t>Standard Template Library 	</a:t>
            </a:r>
          </a:p>
          <a:p>
            <a:pPr lvl="3"/>
            <a:r>
              <a:rPr lang="en-US" dirty="0"/>
              <a:t>Iterators	</a:t>
            </a:r>
          </a:p>
          <a:p>
            <a:pPr lvl="3"/>
            <a:r>
              <a:rPr lang="en-US" dirty="0"/>
              <a:t>Vector	</a:t>
            </a:r>
          </a:p>
          <a:p>
            <a:pPr lvl="3"/>
            <a:r>
              <a:rPr lang="en-US" dirty="0"/>
              <a:t>String	</a:t>
            </a:r>
          </a:p>
          <a:p>
            <a:pPr lvl="3"/>
            <a:r>
              <a:rPr lang="en-US" dirty="0"/>
              <a:t>Map	</a:t>
            </a:r>
          </a:p>
          <a:p>
            <a:pPr lvl="3"/>
            <a:r>
              <a:rPr lang="en-US" dirty="0"/>
              <a:t>Methods	</a:t>
            </a:r>
          </a:p>
          <a:p>
            <a:pPr lvl="3"/>
            <a:r>
              <a:rPr lang="en-US" dirty="0"/>
              <a:t>STL and Polymorphism	</a:t>
            </a:r>
          </a:p>
        </p:txBody>
      </p:sp>
      <p:sp>
        <p:nvSpPr>
          <p:cNvPr id="3" name="Footer Placeholder">
            <a:extLst>
              <a:ext uri="{FF2B5EF4-FFF2-40B4-BE49-F238E27FC236}">
                <a16:creationId xmlns:a16="http://schemas.microsoft.com/office/drawing/2014/main" id="{06245AF5-1AE3-49EC-B4ED-2C4EC9A6E5FC}"/>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405433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5854" y="1852901"/>
            <a:ext cx="11328400" cy="2436321"/>
          </a:xfrm>
          <a:prstGeom prst="rect">
            <a:avLst/>
          </a:prstGeom>
          <a:noFill/>
        </p:spPr>
        <p:txBody>
          <a:bodyPr wrap="square" lIns="0" tIns="0" rIns="0" bIns="0" rtlCol="0">
            <a:spAutoFit/>
          </a:bodyPr>
          <a:lstStyle/>
          <a:p>
            <a:pPr marL="285607" indent="-285607">
              <a:lnSpc>
                <a:spcPct val="110000"/>
              </a:lnSpc>
              <a:buFont typeface="Arial" pitchFamily="34" charset="0"/>
              <a:buChar char="•"/>
            </a:pPr>
            <a:r>
              <a:rPr lang="en-US" sz="1799" dirty="0">
                <a:solidFill>
                  <a:srgbClr val="000000"/>
                </a:solidFill>
              </a:rPr>
              <a:t>In standard C++, no run-time type check is made to help ensure the safety of the conversion. </a:t>
            </a:r>
          </a:p>
          <a:p>
            <a:pPr marL="285607" indent="-285607">
              <a:lnSpc>
                <a:spcPct val="110000"/>
              </a:lnSpc>
              <a:buFont typeface="Arial" pitchFamily="34" charset="0"/>
              <a:buChar char="•"/>
            </a:pPr>
            <a:r>
              <a:rPr lang="en-US" sz="1799" dirty="0">
                <a:solidFill>
                  <a:srgbClr val="000000"/>
                </a:solidFill>
              </a:rPr>
              <a:t>The </a:t>
            </a:r>
            <a:r>
              <a:rPr lang="en-US" sz="1799" b="1" dirty="0" err="1">
                <a:solidFill>
                  <a:srgbClr val="000000"/>
                </a:solidFill>
              </a:rPr>
              <a:t>static_cast</a:t>
            </a:r>
            <a:r>
              <a:rPr lang="en-US" sz="1799" dirty="0">
                <a:solidFill>
                  <a:srgbClr val="000000"/>
                </a:solidFill>
              </a:rPr>
              <a:t> operator can be used for operations such as converting a pointer to a base class to a pointer to a derived class. </a:t>
            </a:r>
            <a:r>
              <a:rPr lang="en-US" sz="1799" dirty="0"/>
              <a:t> </a:t>
            </a:r>
            <a:r>
              <a:rPr lang="en-US" sz="1799" dirty="0">
                <a:solidFill>
                  <a:srgbClr val="000000"/>
                </a:solidFill>
              </a:rPr>
              <a:t>It will only perform the cast if the type types are related. If the types are not related, you will get a compiler error. The cast is executed at compile time. </a:t>
            </a:r>
          </a:p>
          <a:p>
            <a:pPr marL="285607" indent="-285607">
              <a:lnSpc>
                <a:spcPct val="110000"/>
              </a:lnSpc>
              <a:buFont typeface="Arial" pitchFamily="34" charset="0"/>
              <a:buChar char="•"/>
            </a:pPr>
            <a:r>
              <a:rPr lang="en-US" sz="1799" dirty="0">
                <a:solidFill>
                  <a:srgbClr val="000000"/>
                </a:solidFill>
              </a:rPr>
              <a:t>The</a:t>
            </a:r>
            <a:r>
              <a:rPr lang="en-US" sz="1799" b="1" dirty="0">
                <a:solidFill>
                  <a:srgbClr val="000000"/>
                </a:solidFill>
              </a:rPr>
              <a:t> </a:t>
            </a:r>
            <a:r>
              <a:rPr lang="en-US" sz="1799" b="1" dirty="0" err="1">
                <a:solidFill>
                  <a:srgbClr val="000000"/>
                </a:solidFill>
              </a:rPr>
              <a:t>dynamic_cast</a:t>
            </a:r>
            <a:r>
              <a:rPr lang="en-US" sz="1799" dirty="0">
                <a:solidFill>
                  <a:srgbClr val="000000"/>
                </a:solidFill>
              </a:rPr>
              <a:t> operator executes the cast at runtime, and because of that, it is useful when combined with polymorphic types.</a:t>
            </a:r>
          </a:p>
          <a:p>
            <a:pPr marL="285607" indent="-285607">
              <a:lnSpc>
                <a:spcPct val="110000"/>
              </a:lnSpc>
              <a:buFont typeface="Arial" pitchFamily="34" charset="0"/>
              <a:buChar char="•"/>
            </a:pPr>
            <a:r>
              <a:rPr lang="en-US" sz="1799" dirty="0">
                <a:solidFill>
                  <a:srgbClr val="000000"/>
                </a:solidFill>
              </a:rPr>
              <a:t>The</a:t>
            </a:r>
            <a:r>
              <a:rPr lang="en-US" sz="1799" b="1" dirty="0">
                <a:solidFill>
                  <a:srgbClr val="000000"/>
                </a:solidFill>
              </a:rPr>
              <a:t> </a:t>
            </a:r>
            <a:r>
              <a:rPr lang="en-US" sz="1799" b="1" dirty="0" err="1">
                <a:solidFill>
                  <a:srgbClr val="000000"/>
                </a:solidFill>
              </a:rPr>
              <a:t>dynamic_cast</a:t>
            </a:r>
            <a:r>
              <a:rPr lang="en-US" sz="1799" dirty="0">
                <a:solidFill>
                  <a:srgbClr val="000000"/>
                </a:solidFill>
              </a:rPr>
              <a:t> operator won’t give you a compile time error, if the types you are trying to convert are not related, it will return a NULL pointer. </a:t>
            </a:r>
            <a:endParaRPr lang="en-US" sz="1799" b="1" dirty="0">
              <a:solidFill>
                <a:srgbClr val="000000"/>
              </a:solidFill>
            </a:endParaRPr>
          </a:p>
        </p:txBody>
      </p:sp>
      <p:sp>
        <p:nvSpPr>
          <p:cNvPr id="2" name="Title 1"/>
          <p:cNvSpPr>
            <a:spLocks noGrp="1"/>
          </p:cNvSpPr>
          <p:nvPr>
            <p:ph type="title"/>
          </p:nvPr>
        </p:nvSpPr>
        <p:spPr/>
        <p:txBody>
          <a:bodyPr/>
          <a:lstStyle/>
          <a:p>
            <a:r>
              <a:rPr lang="en-US" dirty="0"/>
              <a:t>STL and Polymorphism</a:t>
            </a:r>
          </a:p>
        </p:txBody>
      </p:sp>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82587" y="4518961"/>
            <a:ext cx="4314825" cy="781050"/>
          </a:xfrm>
        </p:spPr>
      </p:pic>
      <p:sp>
        <p:nvSpPr>
          <p:cNvPr id="5" name="TextBox 4"/>
          <p:cNvSpPr txBox="1"/>
          <p:nvPr/>
        </p:nvSpPr>
        <p:spPr>
          <a:xfrm>
            <a:off x="474134" y="1410752"/>
            <a:ext cx="4131733" cy="280828"/>
          </a:xfrm>
          <a:prstGeom prst="rect">
            <a:avLst/>
          </a:prstGeom>
          <a:noFill/>
        </p:spPr>
        <p:txBody>
          <a:bodyPr wrap="square" lIns="0" tIns="0" rIns="0" bIns="0" rtlCol="0">
            <a:spAutoFit/>
          </a:bodyPr>
          <a:lstStyle/>
          <a:p>
            <a:pPr>
              <a:lnSpc>
                <a:spcPct val="110000"/>
              </a:lnSpc>
            </a:pPr>
            <a:r>
              <a:rPr lang="en-US" sz="1799" dirty="0" err="1"/>
              <a:t>Downcasting</a:t>
            </a:r>
            <a:r>
              <a:rPr lang="en-US" sz="1799" dirty="0"/>
              <a:t>:</a:t>
            </a:r>
          </a:p>
        </p:txBody>
      </p:sp>
      <p:sp>
        <p:nvSpPr>
          <p:cNvPr id="6" name="Footer Placeholder 5">
            <a:extLst>
              <a:ext uri="{FF2B5EF4-FFF2-40B4-BE49-F238E27FC236}">
                <a16:creationId xmlns:a16="http://schemas.microsoft.com/office/drawing/2014/main" id="{093E302B-771D-4960-95BD-F5A8E0B0CDEB}"/>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584974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STL and Polymorphism</a:t>
            </a:r>
          </a:p>
        </p:txBody>
      </p:sp>
      <p:sp>
        <p:nvSpPr>
          <p:cNvPr id="13" name="Content Placeholder 12"/>
          <p:cNvSpPr>
            <a:spLocks noGrp="1"/>
          </p:cNvSpPr>
          <p:nvPr>
            <p:ph sz="half" idx="4294967295"/>
          </p:nvPr>
        </p:nvSpPr>
        <p:spPr>
          <a:xfrm>
            <a:off x="6723063" y="1412875"/>
            <a:ext cx="5468937" cy="1443447"/>
          </a:xfrm>
        </p:spPr>
        <p:txBody>
          <a:bodyPr/>
          <a:lstStyle/>
          <a:p>
            <a:r>
              <a:rPr lang="en-US" dirty="0" err="1"/>
              <a:t>Upcasting</a:t>
            </a:r>
            <a:r>
              <a:rPr lang="en-US" dirty="0"/>
              <a:t>:</a:t>
            </a:r>
          </a:p>
          <a:p>
            <a:r>
              <a:rPr lang="en-US" dirty="0"/>
              <a:t>Converting a derived class to its base class.</a:t>
            </a:r>
          </a:p>
          <a:p>
            <a:r>
              <a:rPr lang="en-US" dirty="0"/>
              <a:t>It is always allowed for public inheritance, even without explicit cast.</a:t>
            </a:r>
          </a:p>
          <a:p>
            <a:endParaRPr lang="en-US" dirty="0"/>
          </a:p>
        </p:txBody>
      </p:sp>
      <p:sp>
        <p:nvSpPr>
          <p:cNvPr id="12" name="Content Placeholder 11"/>
          <p:cNvSpPr>
            <a:spLocks noGrp="1"/>
          </p:cNvSpPr>
          <p:nvPr>
            <p:ph sz="half" idx="4294967295"/>
          </p:nvPr>
        </p:nvSpPr>
        <p:spPr>
          <a:xfrm>
            <a:off x="410400" y="1412875"/>
            <a:ext cx="5468938" cy="1443447"/>
          </a:xfrm>
        </p:spPr>
        <p:txBody>
          <a:bodyPr/>
          <a:lstStyle/>
          <a:p>
            <a:r>
              <a:rPr lang="en-US" dirty="0" err="1"/>
              <a:t>Downcasting</a:t>
            </a:r>
            <a:r>
              <a:rPr lang="en-US" dirty="0"/>
              <a:t>: </a:t>
            </a:r>
          </a:p>
          <a:p>
            <a:r>
              <a:rPr lang="en-US" dirty="0"/>
              <a:t>Converting a base class pointer to a derived class pointer.</a:t>
            </a:r>
          </a:p>
          <a:p>
            <a:r>
              <a:rPr lang="en-US" dirty="0"/>
              <a:t>Not allowed without an explicit cast</a:t>
            </a:r>
          </a:p>
          <a:p>
            <a:endParaRPr lang="en-US" dirty="0"/>
          </a:p>
        </p:txBody>
      </p:sp>
      <p:grpSp>
        <p:nvGrpSpPr>
          <p:cNvPr id="14" name="Group 13"/>
          <p:cNvGrpSpPr/>
          <p:nvPr/>
        </p:nvGrpSpPr>
        <p:grpSpPr>
          <a:xfrm>
            <a:off x="3823303" y="2730866"/>
            <a:ext cx="3403247" cy="3433563"/>
            <a:chOff x="3989876" y="1943950"/>
            <a:chExt cx="4057646" cy="3872650"/>
          </a:xfrm>
        </p:grpSpPr>
        <p:sp>
          <p:nvSpPr>
            <p:cNvPr id="31" name="Rectangle 30"/>
            <p:cNvSpPr/>
            <p:nvPr/>
          </p:nvSpPr>
          <p:spPr bwMode="auto">
            <a:xfrm>
              <a:off x="4015290" y="4660900"/>
              <a:ext cx="4032232" cy="11557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30" name="Rectangle 29"/>
            <p:cNvSpPr/>
            <p:nvPr/>
          </p:nvSpPr>
          <p:spPr bwMode="auto">
            <a:xfrm>
              <a:off x="3989876" y="1943950"/>
              <a:ext cx="4032232" cy="11557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23" name="TextBox 22"/>
            <p:cNvSpPr txBox="1"/>
            <p:nvPr/>
          </p:nvSpPr>
          <p:spPr>
            <a:xfrm>
              <a:off x="3998348" y="2381249"/>
              <a:ext cx="4006818" cy="316740"/>
            </a:xfrm>
            <a:prstGeom prst="rect">
              <a:avLst/>
            </a:prstGeom>
            <a:noFill/>
          </p:spPr>
          <p:txBody>
            <a:bodyPr wrap="square" lIns="0" tIns="0" rIns="0" bIns="0" rtlCol="0">
              <a:spAutoFit/>
            </a:bodyPr>
            <a:lstStyle/>
            <a:p>
              <a:pPr algn="ctr">
                <a:lnSpc>
                  <a:spcPct val="110000"/>
                </a:lnSpc>
              </a:pPr>
              <a:r>
                <a:rPr lang="en-US" sz="1799" dirty="0"/>
                <a:t>Parent Class</a:t>
              </a:r>
            </a:p>
          </p:txBody>
        </p:sp>
        <p:sp>
          <p:nvSpPr>
            <p:cNvPr id="26" name="TextBox 25"/>
            <p:cNvSpPr txBox="1"/>
            <p:nvPr/>
          </p:nvSpPr>
          <p:spPr>
            <a:xfrm>
              <a:off x="4015289" y="5098199"/>
              <a:ext cx="4006818" cy="316740"/>
            </a:xfrm>
            <a:prstGeom prst="rect">
              <a:avLst/>
            </a:prstGeom>
            <a:noFill/>
          </p:spPr>
          <p:txBody>
            <a:bodyPr wrap="square" lIns="0" tIns="0" rIns="0" bIns="0" rtlCol="0">
              <a:spAutoFit/>
            </a:bodyPr>
            <a:lstStyle/>
            <a:p>
              <a:pPr algn="ctr">
                <a:lnSpc>
                  <a:spcPct val="110000"/>
                </a:lnSpc>
              </a:pPr>
              <a:r>
                <a:rPr lang="en-US" sz="1799" dirty="0"/>
                <a:t>Child Class</a:t>
              </a:r>
            </a:p>
          </p:txBody>
        </p:sp>
        <p:sp>
          <p:nvSpPr>
            <p:cNvPr id="34" name="Up Arrow 33"/>
            <p:cNvSpPr/>
            <p:nvPr/>
          </p:nvSpPr>
          <p:spPr bwMode="auto">
            <a:xfrm>
              <a:off x="6692150" y="3099650"/>
              <a:ext cx="1355372" cy="1561250"/>
            </a:xfrm>
            <a:prstGeom prst="upArrow">
              <a:avLst/>
            </a:prstGeom>
            <a:solidFill>
              <a:srgbClr val="505A64"/>
            </a:solidFill>
            <a:ln>
              <a:solidFill>
                <a:schemeClr val="accent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sp>
          <p:nvSpPr>
            <p:cNvPr id="36" name="Up Arrow 35"/>
            <p:cNvSpPr/>
            <p:nvPr/>
          </p:nvSpPr>
          <p:spPr bwMode="auto">
            <a:xfrm rot="10800000">
              <a:off x="3998348" y="3099650"/>
              <a:ext cx="1355372" cy="1561250"/>
            </a:xfrm>
            <a:prstGeom prst="upArrow">
              <a:avLst/>
            </a:prstGeom>
            <a:solidFill>
              <a:srgbClr val="505A64"/>
            </a:solidFill>
            <a:ln>
              <a:solidFill>
                <a:schemeClr val="accent1"/>
              </a:solidFill>
            </a:ln>
            <a:effectLst/>
          </p:spPr>
          <p:txBody>
            <a:bodyPr wrap="square" lIns="107944" tIns="53972" rIns="107944" bIns="53972" numCol="1" spcCol="72000" rtlCol="0" anchor="ctr">
              <a:noAutofit/>
            </a:bodyPr>
            <a:lstStyle/>
            <a:p>
              <a:pPr algn="ctr">
                <a:lnSpc>
                  <a:spcPct val="110000"/>
                </a:lnSpc>
                <a:spcBef>
                  <a:spcPct val="0"/>
                </a:spcBef>
                <a:buFont typeface="Wingdings" charset="0"/>
                <a:buNone/>
              </a:pPr>
              <a:endParaRPr lang="en-US" sz="1799" b="1" dirty="0"/>
            </a:p>
          </p:txBody>
        </p:sp>
      </p:grpSp>
      <p:sp>
        <p:nvSpPr>
          <p:cNvPr id="6" name="Footer Placeholder 5">
            <a:extLst>
              <a:ext uri="{FF2B5EF4-FFF2-40B4-BE49-F238E27FC236}">
                <a16:creationId xmlns:a16="http://schemas.microsoft.com/office/drawing/2014/main" id="{6DF2A41C-491D-4C36-9A11-60D7130EDF4A}"/>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1456762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STL and Polymorphism</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0400" y="1392037"/>
            <a:ext cx="4552950" cy="45815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8446" y="1499287"/>
            <a:ext cx="3874041" cy="3313437"/>
          </a:xfrm>
          <a:prstGeom prst="rect">
            <a:avLst/>
          </a:prstGeom>
        </p:spPr>
      </p:pic>
      <p:sp>
        <p:nvSpPr>
          <p:cNvPr id="7" name="Footer Placeholder 6">
            <a:extLst>
              <a:ext uri="{FF2B5EF4-FFF2-40B4-BE49-F238E27FC236}">
                <a16:creationId xmlns:a16="http://schemas.microsoft.com/office/drawing/2014/main" id="{0211A7F7-D3D1-498E-A410-96116FE34A29}"/>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701281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4294967295"/>
          </p:nvPr>
        </p:nvSpPr>
        <p:spPr>
          <a:xfrm>
            <a:off x="410400" y="1403448"/>
            <a:ext cx="8204200" cy="4752975"/>
          </a:xfrm>
        </p:spPr>
        <p:txBody>
          <a:bodyPr/>
          <a:lstStyle/>
          <a:p>
            <a:r>
              <a:rPr lang="en-US" dirty="0"/>
              <a:t>Video tutorial:</a:t>
            </a:r>
          </a:p>
          <a:p>
            <a:endParaRPr lang="en-US" dirty="0"/>
          </a:p>
          <a:p>
            <a:r>
              <a:rPr lang="en-US" dirty="0"/>
              <a:t>From </a:t>
            </a:r>
            <a:r>
              <a:rPr lang="en-US" dirty="0">
                <a:hlinkClick r:id="rId2"/>
              </a:rPr>
              <a:t>C++ Tutorial for Beginners 76 – Object Oriented Design Considerations</a:t>
            </a:r>
            <a:endParaRPr lang="en-US" dirty="0"/>
          </a:p>
          <a:p>
            <a:r>
              <a:rPr lang="en-US" dirty="0"/>
              <a:t>To </a:t>
            </a:r>
            <a:r>
              <a:rPr lang="en-US" dirty="0">
                <a:hlinkClick r:id="rId3"/>
              </a:rPr>
              <a:t>C++ Tutorial for Beginners 78 – Static Creating Libraries</a:t>
            </a:r>
            <a:endParaRPr lang="en-US" dirty="0"/>
          </a:p>
          <a:p>
            <a:endParaRPr lang="en-US" dirty="0"/>
          </a:p>
        </p:txBody>
      </p:sp>
      <p:sp>
        <p:nvSpPr>
          <p:cNvPr id="6" name="Footer Placeholder 5">
            <a:extLst>
              <a:ext uri="{FF2B5EF4-FFF2-40B4-BE49-F238E27FC236}">
                <a16:creationId xmlns:a16="http://schemas.microsoft.com/office/drawing/2014/main" id="{5BA56C8D-31E8-456E-BBAB-E2C26806119E}"/>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EF7BA6B8-2D49-49EE-AA38-401584ACB3E0}"/>
              </a:ext>
            </a:extLst>
          </p:cNvPr>
          <p:cNvSpPr>
            <a:spLocks noGrp="1"/>
          </p:cNvSpPr>
          <p:nvPr>
            <p:ph type="title"/>
          </p:nvPr>
        </p:nvSpPr>
        <p:spPr/>
        <p:txBody>
          <a:bodyPr/>
          <a:lstStyle/>
          <a:p>
            <a:r>
              <a:rPr lang="en-US" dirty="0"/>
              <a:t>Contact</a:t>
            </a:r>
          </a:p>
        </p:txBody>
      </p:sp>
      <p:sp>
        <p:nvSpPr>
          <p:cNvPr id="3" name="Subtitle">
            <a:extLst>
              <a:ext uri="{FF2B5EF4-FFF2-40B4-BE49-F238E27FC236}">
                <a16:creationId xmlns:a16="http://schemas.microsoft.com/office/drawing/2014/main" id="{A8C0B1B3-7902-4A0F-A274-1F5878B8197A}"/>
              </a:ext>
            </a:extLst>
          </p:cNvPr>
          <p:cNvSpPr>
            <a:spLocks noGrp="1"/>
          </p:cNvSpPr>
          <p:nvPr>
            <p:ph type="subTitle" idx="1"/>
          </p:nvPr>
        </p:nvSpPr>
        <p:spPr>
          <a:xfrm>
            <a:off x="1058400" y="2397324"/>
            <a:ext cx="4663131" cy="3409751"/>
          </a:xfrm>
        </p:spPr>
        <p:txBody>
          <a:bodyPr/>
          <a:lstStyle/>
          <a:p>
            <a:r>
              <a:rPr lang="en-US" dirty="0"/>
              <a:t>Published by </a:t>
            </a:r>
            <a:r>
              <a:rPr lang="en-US"/>
              <a:t>Siemens 2023</a:t>
            </a:r>
            <a:endParaRPr lang="en-US" dirty="0"/>
          </a:p>
          <a:p>
            <a:pPr lvl="1"/>
            <a:r>
              <a:rPr lang="en-US" dirty="0" err="1"/>
              <a:t>Ionu</a:t>
            </a:r>
            <a:r>
              <a:rPr lang="ro-RO" dirty="0"/>
              <a:t>ț Verzea</a:t>
            </a:r>
            <a:endParaRPr lang="en-US" dirty="0"/>
          </a:p>
          <a:p>
            <a:r>
              <a:rPr lang="ro-RO" dirty="0"/>
              <a:t>Software </a:t>
            </a:r>
            <a:r>
              <a:rPr lang="ro-RO" dirty="0" err="1"/>
              <a:t>Engineer</a:t>
            </a:r>
            <a:br>
              <a:rPr lang="en-US" dirty="0"/>
            </a:br>
            <a:r>
              <a:rPr lang="ro-RO" dirty="0"/>
              <a:t>ADV D EU RO IFA MI</a:t>
            </a:r>
            <a:endParaRPr lang="en-US" dirty="0"/>
          </a:p>
          <a:p>
            <a:r>
              <a:rPr lang="ro-RO" dirty="0" err="1"/>
              <a:t>Blv</a:t>
            </a:r>
            <a:r>
              <a:rPr lang="ro-RO" dirty="0"/>
              <a:t>. 15 Noiembrie Nr.78</a:t>
            </a:r>
            <a:br>
              <a:rPr lang="en-US" dirty="0"/>
            </a:br>
            <a:r>
              <a:rPr lang="ro-RO" dirty="0"/>
              <a:t>500097</a:t>
            </a:r>
            <a:r>
              <a:rPr lang="en-US" dirty="0"/>
              <a:t> </a:t>
            </a:r>
            <a:r>
              <a:rPr lang="ro-RO" dirty="0"/>
              <a:t>Brașov</a:t>
            </a:r>
            <a:br>
              <a:rPr lang="en-US" dirty="0"/>
            </a:br>
            <a:r>
              <a:rPr lang="ro-RO" dirty="0"/>
              <a:t>România</a:t>
            </a:r>
            <a:endParaRPr lang="en-US" dirty="0"/>
          </a:p>
          <a:p>
            <a:pPr lvl="1"/>
            <a:r>
              <a:rPr lang="en-US" dirty="0"/>
              <a:t>E-mail </a:t>
            </a:r>
            <a:r>
              <a:rPr lang="ro-RO" dirty="0">
                <a:hlinkClick r:id="rId2"/>
              </a:rPr>
              <a:t>ionut.verzea@siemens.com</a:t>
            </a:r>
            <a:endParaRPr lang="en-US" dirty="0"/>
          </a:p>
        </p:txBody>
      </p:sp>
      <p:sp>
        <p:nvSpPr>
          <p:cNvPr id="2" name="Footer Placeholder">
            <a:extLst>
              <a:ext uri="{FF2B5EF4-FFF2-40B4-BE49-F238E27FC236}">
                <a16:creationId xmlns:a16="http://schemas.microsoft.com/office/drawing/2014/main" id="{7D86EBFB-CE6A-4758-896A-AAD8E1D08CC8}"/>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
        <p:nvSpPr>
          <p:cNvPr id="5" name="Subtitle">
            <a:extLst>
              <a:ext uri="{FF2B5EF4-FFF2-40B4-BE49-F238E27FC236}">
                <a16:creationId xmlns:a16="http://schemas.microsoft.com/office/drawing/2014/main" id="{6B76CE2F-1BFC-4075-9425-F57C211C30F2}"/>
              </a:ext>
            </a:extLst>
          </p:cNvPr>
          <p:cNvSpPr txBox="1">
            <a:spLocks/>
          </p:cNvSpPr>
          <p:nvPr/>
        </p:nvSpPr>
        <p:spPr>
          <a:xfrm>
            <a:off x="6096000" y="2397324"/>
            <a:ext cx="4663131" cy="3409751"/>
          </a:xfrm>
          <a:prstGeom prst="rect">
            <a:avLst/>
          </a:prstGeom>
        </p:spPr>
        <p:txBody>
          <a:bodyPr vert="horz" lIns="0" tIns="108000" rIns="0" bIns="0" rtlCol="0">
            <a:no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lnSpc>
                <a:spcPct val="110000"/>
              </a:lnSpc>
              <a:spcBef>
                <a:spcPts val="600"/>
              </a:spcBef>
              <a:spcAft>
                <a:spcPts val="0"/>
              </a:spcAft>
              <a:buClr>
                <a:schemeClr val="accent1"/>
              </a:buClr>
              <a:buFont typeface="Arial" panose="020B0604020202020204" pitchFamily="34" charset="0"/>
              <a:buNone/>
              <a:defRPr sz="1400" b="1"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b="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b="1" kern="1200">
                <a:solidFill>
                  <a:schemeClr val="tx1"/>
                </a:solidFill>
                <a:latin typeface="+mn-lt"/>
                <a:ea typeface="+mn-ea"/>
                <a:cs typeface="+mn-cs"/>
              </a:defRPr>
            </a:lvl5pPr>
            <a:lvl6pPr marL="54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kern="1200">
                <a:solidFill>
                  <a:schemeClr val="tx1"/>
                </a:solidFill>
                <a:latin typeface="+mn-lt"/>
                <a:ea typeface="+mn-ea"/>
                <a:cs typeface="+mn-cs"/>
              </a:defRPr>
            </a:lvl6pPr>
            <a:lvl7pPr marL="54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b="1" kern="1200">
                <a:solidFill>
                  <a:schemeClr val="tx1"/>
                </a:solidFill>
                <a:latin typeface="+mn-lt"/>
                <a:ea typeface="+mn-ea"/>
                <a:cs typeface="+mn-cs"/>
              </a:defRPr>
            </a:lvl7pPr>
            <a:lvl8pPr marL="72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kern="1200">
                <a:solidFill>
                  <a:schemeClr val="tx1"/>
                </a:solidFill>
                <a:latin typeface="+mn-lt"/>
                <a:ea typeface="+mn-ea"/>
                <a:cs typeface="+mn-cs"/>
              </a:defRPr>
            </a:lvl8pPr>
            <a:lvl9pPr marL="720000" indent="-180000" algn="l" defTabSz="914400" rtl="0" eaLnBrk="1" latinLnBrk="0" hangingPunct="1">
              <a:lnSpc>
                <a:spcPct val="110000"/>
              </a:lnSpc>
              <a:spcBef>
                <a:spcPts val="0"/>
              </a:spcBef>
              <a:spcAft>
                <a:spcPts val="0"/>
              </a:spcAft>
              <a:buClr>
                <a:schemeClr val="accent1"/>
              </a:buClr>
              <a:buFont typeface="Arial" panose="020B0604020202020204" pitchFamily="34" charset="0"/>
              <a:buChar char="•"/>
              <a:defRPr sz="1400" b="1" kern="1200">
                <a:solidFill>
                  <a:schemeClr val="tx1"/>
                </a:solidFill>
                <a:latin typeface="+mn-lt"/>
                <a:ea typeface="+mn-ea"/>
                <a:cs typeface="+mn-cs"/>
              </a:defRPr>
            </a:lvl9pPr>
          </a:lstStyle>
          <a:p>
            <a:endParaRPr lang="en-US" dirty="0"/>
          </a:p>
          <a:p>
            <a:pPr lvl="1"/>
            <a:r>
              <a:rPr lang="en-US" dirty="0"/>
              <a:t>Petrescu Vlad Adrian</a:t>
            </a:r>
          </a:p>
          <a:p>
            <a:r>
              <a:rPr lang="ro-RO" dirty="0"/>
              <a:t>Software </a:t>
            </a:r>
            <a:r>
              <a:rPr lang="en-US" dirty="0"/>
              <a:t>Developer</a:t>
            </a:r>
            <a:br>
              <a:rPr lang="en-US" dirty="0"/>
            </a:br>
            <a:r>
              <a:rPr lang="ro-RO" dirty="0"/>
              <a:t>ADV D EU RO </a:t>
            </a:r>
            <a:r>
              <a:rPr lang="en-US" dirty="0"/>
              <a:t>ES TLS DI1</a:t>
            </a:r>
          </a:p>
          <a:p>
            <a:r>
              <a:rPr lang="ro-RO" dirty="0" err="1"/>
              <a:t>Blv</a:t>
            </a:r>
            <a:r>
              <a:rPr lang="ro-RO" dirty="0"/>
              <a:t>. 15 Noiembrie Nr.78</a:t>
            </a:r>
            <a:br>
              <a:rPr lang="en-US" dirty="0"/>
            </a:br>
            <a:r>
              <a:rPr lang="ro-RO" dirty="0"/>
              <a:t>500097</a:t>
            </a:r>
            <a:r>
              <a:rPr lang="en-US" dirty="0"/>
              <a:t> </a:t>
            </a:r>
            <a:r>
              <a:rPr lang="ro-RO" dirty="0"/>
              <a:t>Brașov</a:t>
            </a:r>
            <a:br>
              <a:rPr lang="en-US" dirty="0"/>
            </a:br>
            <a:r>
              <a:rPr lang="ro-RO" dirty="0"/>
              <a:t>România</a:t>
            </a:r>
            <a:endParaRPr lang="en-US" dirty="0"/>
          </a:p>
          <a:p>
            <a:pPr lvl="1"/>
            <a:r>
              <a:rPr lang="en-US" dirty="0"/>
              <a:t>E-mail </a:t>
            </a:r>
            <a:r>
              <a:rPr lang="en-US" dirty="0">
                <a:hlinkClick r:id="rId3"/>
              </a:rPr>
              <a:t>vlad.petrescu@siemens.com</a:t>
            </a:r>
            <a:endParaRPr lang="en-US" dirty="0"/>
          </a:p>
        </p:txBody>
      </p:sp>
    </p:spTree>
    <p:extLst>
      <p:ext uri="{BB962C8B-B14F-4D97-AF65-F5344CB8AC3E}">
        <p14:creationId xmlns:p14="http://schemas.microsoft.com/office/powerpoint/2010/main" val="3044083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cdtRectangle 2 Id136194"/>
          <p:cNvSpPr>
            <a:spLocks noGrp="1" noChangeArrowheads="1"/>
          </p:cNvSpPr>
          <p:nvPr>
            <p:ph type="title"/>
          </p:nvPr>
        </p:nvSpPr>
        <p:spPr/>
        <p:txBody>
          <a:bodyPr/>
          <a:lstStyle/>
          <a:p>
            <a:r>
              <a:rPr lang="en-US" dirty="0"/>
              <a:t>c-strings vs. </a:t>
            </a:r>
            <a:r>
              <a:rPr lang="en-US" dirty="0" err="1"/>
              <a:t>std</a:t>
            </a:r>
            <a:r>
              <a:rPr lang="en-US" dirty="0"/>
              <a:t>::strings</a:t>
            </a:r>
          </a:p>
        </p:txBody>
      </p:sp>
      <p:sp>
        <p:nvSpPr>
          <p:cNvPr id="136195" name="cdtRectangle 3 Id136195"/>
          <p:cNvSpPr>
            <a:spLocks noGrp="1" noChangeArrowheads="1"/>
          </p:cNvSpPr>
          <p:nvPr>
            <p:ph sz="half" idx="4294967295"/>
          </p:nvPr>
        </p:nvSpPr>
        <p:spPr>
          <a:xfrm>
            <a:off x="410400" y="1412875"/>
            <a:ext cx="5468938" cy="2279092"/>
          </a:xfrm>
        </p:spPr>
        <p:txBody>
          <a:bodyPr/>
          <a:lstStyle/>
          <a:p>
            <a:r>
              <a:rPr lang="en-US" dirty="0"/>
              <a:t>c-string</a:t>
            </a:r>
          </a:p>
          <a:p>
            <a:endParaRPr lang="en-US" dirty="0"/>
          </a:p>
          <a:p>
            <a:r>
              <a:rPr lang="en-US" dirty="0"/>
              <a:t>In C, a string is simply an array of characters that always includes a binary zero (often called the null terminator) as its final array element.</a:t>
            </a:r>
          </a:p>
          <a:p>
            <a:r>
              <a:rPr lang="en-US" dirty="0"/>
              <a:t>Contains junk values on initialization.</a:t>
            </a:r>
          </a:p>
          <a:p>
            <a:endParaRPr lang="en-US" dirty="0"/>
          </a:p>
        </p:txBody>
      </p:sp>
      <p:sp>
        <p:nvSpPr>
          <p:cNvPr id="6" name="Content Placeholder 5"/>
          <p:cNvSpPr>
            <a:spLocks noGrp="1"/>
          </p:cNvSpPr>
          <p:nvPr>
            <p:ph sz="half" idx="4294967295"/>
          </p:nvPr>
        </p:nvSpPr>
        <p:spPr>
          <a:xfrm>
            <a:off x="6723063" y="1412876"/>
            <a:ext cx="5468937" cy="2637166"/>
          </a:xfrm>
        </p:spPr>
        <p:txBody>
          <a:bodyPr/>
          <a:lstStyle/>
          <a:p>
            <a:r>
              <a:rPr lang="en-US" dirty="0"/>
              <a:t>std::string</a:t>
            </a:r>
          </a:p>
          <a:p>
            <a:endParaRPr lang="en-US" dirty="0"/>
          </a:p>
          <a:p>
            <a:r>
              <a:rPr lang="en-US" dirty="0"/>
              <a:t>In C++, string objects associate the array of characters which constitute the string with methods useful for managing and operating on it.</a:t>
            </a:r>
          </a:p>
          <a:p>
            <a:r>
              <a:rPr lang="en-US" dirty="0"/>
              <a:t>C++ strings are not null terminated.</a:t>
            </a:r>
          </a:p>
          <a:p>
            <a:r>
              <a:rPr lang="en-US" dirty="0"/>
              <a:t>Is empty on initialization </a:t>
            </a:r>
          </a:p>
          <a:p>
            <a:r>
              <a:rPr lang="en-US" dirty="0"/>
              <a:t>C++ strings are mutable</a:t>
            </a:r>
          </a:p>
          <a:p>
            <a:endParaRPr lang="en-US" dirty="0"/>
          </a:p>
        </p:txBody>
      </p:sp>
      <p:sp>
        <p:nvSpPr>
          <p:cNvPr id="7" name="Footer Placeholder 6">
            <a:extLst>
              <a:ext uri="{FF2B5EF4-FFF2-40B4-BE49-F238E27FC236}">
                <a16:creationId xmlns:a16="http://schemas.microsoft.com/office/drawing/2014/main" id="{7D2ED774-F7B9-44A3-984C-F1EB202AB4E1}"/>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custDataLst>
      <p:tags r:id="rId1"/>
    </p:custDataLst>
    <p:extLst>
      <p:ext uri="{BB962C8B-B14F-4D97-AF65-F5344CB8AC3E}">
        <p14:creationId xmlns:p14="http://schemas.microsoft.com/office/powerpoint/2010/main" val="336394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cdtRectangle 2 Id140290"/>
          <p:cNvSpPr>
            <a:spLocks noGrp="1" noChangeArrowheads="1"/>
          </p:cNvSpPr>
          <p:nvPr>
            <p:ph type="title"/>
          </p:nvPr>
        </p:nvSpPr>
        <p:spPr/>
        <p:txBody>
          <a:bodyPr/>
          <a:lstStyle/>
          <a:p>
            <a:r>
              <a:rPr lang="en-US" dirty="0"/>
              <a:t>String Initialization</a:t>
            </a:r>
          </a:p>
        </p:txBody>
      </p:sp>
      <p:sp>
        <p:nvSpPr>
          <p:cNvPr id="4" name="Footer Placeholder 3">
            <a:extLst>
              <a:ext uri="{FF2B5EF4-FFF2-40B4-BE49-F238E27FC236}">
                <a16:creationId xmlns:a16="http://schemas.microsoft.com/office/drawing/2014/main" id="{80D1411A-B062-45DB-8C55-3E5A53C567A4}"/>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
        <p:nvSpPr>
          <p:cNvPr id="7" name="cdtRectangle 3 Id136195">
            <a:extLst>
              <a:ext uri="{FF2B5EF4-FFF2-40B4-BE49-F238E27FC236}">
                <a16:creationId xmlns:a16="http://schemas.microsoft.com/office/drawing/2014/main" id="{808AD94F-70C0-4C8D-8247-5EF28EB29EBD}"/>
              </a:ext>
            </a:extLst>
          </p:cNvPr>
          <p:cNvSpPr txBox="1">
            <a:spLocks noChangeArrowheads="1"/>
          </p:cNvSpPr>
          <p:nvPr/>
        </p:nvSpPr>
        <p:spPr>
          <a:xfrm>
            <a:off x="410400" y="1412876"/>
            <a:ext cx="5685600" cy="1085228"/>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dirty="0"/>
              <a:t>Strings can not be initialized with:</a:t>
            </a:r>
          </a:p>
          <a:p>
            <a:pPr marL="285750" indent="-285750">
              <a:buFontTx/>
              <a:buChar char="-"/>
            </a:pPr>
            <a:r>
              <a:rPr lang="en-US" dirty="0"/>
              <a:t>A single ASCII character</a:t>
            </a:r>
          </a:p>
          <a:p>
            <a:pPr marL="285750" indent="-285750">
              <a:buFontTx/>
              <a:buChar char="-"/>
            </a:pPr>
            <a:r>
              <a:rPr lang="en-US" dirty="0"/>
              <a:t>A numeric value</a:t>
            </a:r>
          </a:p>
        </p:txBody>
      </p:sp>
      <p:pic>
        <p:nvPicPr>
          <p:cNvPr id="12" name="Picture 11">
            <a:extLst>
              <a:ext uri="{FF2B5EF4-FFF2-40B4-BE49-F238E27FC236}">
                <a16:creationId xmlns:a16="http://schemas.microsoft.com/office/drawing/2014/main" id="{1864B8CD-2088-44B4-8C0F-BACDF8FBE057}"/>
              </a:ext>
            </a:extLst>
          </p:cNvPr>
          <p:cNvPicPr>
            <a:picLocks noChangeAspect="1"/>
          </p:cNvPicPr>
          <p:nvPr/>
        </p:nvPicPr>
        <p:blipFill>
          <a:blip r:embed="rId4"/>
          <a:stretch>
            <a:fillRect/>
          </a:stretch>
        </p:blipFill>
        <p:spPr>
          <a:xfrm>
            <a:off x="410400" y="4359897"/>
            <a:ext cx="5685600" cy="1273777"/>
          </a:xfrm>
          <a:prstGeom prst="rect">
            <a:avLst/>
          </a:prstGeom>
        </p:spPr>
      </p:pic>
      <p:sp>
        <p:nvSpPr>
          <p:cNvPr id="16" name="TextBox 15">
            <a:extLst>
              <a:ext uri="{FF2B5EF4-FFF2-40B4-BE49-F238E27FC236}">
                <a16:creationId xmlns:a16="http://schemas.microsoft.com/office/drawing/2014/main" id="{84455466-6818-4DD4-BD04-C3280D505D83}"/>
              </a:ext>
            </a:extLst>
          </p:cNvPr>
          <p:cNvSpPr txBox="1"/>
          <p:nvPr/>
        </p:nvSpPr>
        <p:spPr>
          <a:xfrm>
            <a:off x="410400" y="2856180"/>
            <a:ext cx="5685600" cy="1015663"/>
          </a:xfrm>
          <a:prstGeom prst="rect">
            <a:avLst/>
          </a:prstGeom>
          <a:noFill/>
        </p:spPr>
        <p:txBody>
          <a:bodyPr wrap="square">
            <a:spAutoFit/>
          </a:bodyPr>
          <a:lstStyle/>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can't be initialized with single character</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std</a:t>
            </a:r>
            <a:r>
              <a:rPr lang="ro-RO" sz="1200" dirty="0">
                <a:solidFill>
                  <a:srgbClr val="000000"/>
                </a:solidFill>
                <a:latin typeface="Consolas" panose="020B0609020204030204" pitchFamily="49" charset="0"/>
              </a:rPr>
              <a:t>::</a:t>
            </a:r>
            <a:r>
              <a:rPr lang="ro-RO" sz="1200" dirty="0" err="1">
                <a:solidFill>
                  <a:srgbClr val="2B91AF"/>
                </a:solidFill>
                <a:latin typeface="Consolas" panose="020B0609020204030204" pitchFamily="49" charset="0"/>
              </a:rPr>
              <a:t>string</a:t>
            </a:r>
            <a:r>
              <a:rPr lang="ro-RO" sz="1200" dirty="0">
                <a:solidFill>
                  <a:srgbClr val="000000"/>
                </a:solidFill>
                <a:latin typeface="Consolas" panose="020B0609020204030204" pitchFamily="49" charset="0"/>
              </a:rPr>
              <a:t> bad_str1(</a:t>
            </a:r>
            <a:r>
              <a:rPr lang="ro-RO" sz="1200" dirty="0">
                <a:solidFill>
                  <a:srgbClr val="A31515"/>
                </a:solidFill>
                <a:latin typeface="Consolas" panose="020B0609020204030204" pitchFamily="49" charset="0"/>
              </a:rPr>
              <a:t>'A'</a:t>
            </a:r>
            <a:r>
              <a:rPr lang="ro-RO" sz="1200" dirty="0">
                <a:solidFill>
                  <a:srgbClr val="000000"/>
                </a:solidFill>
                <a:latin typeface="Consolas" panose="020B0609020204030204" pitchFamily="49" charset="0"/>
              </a:rPr>
              <a:t>);  </a:t>
            </a:r>
          </a:p>
          <a:p>
            <a:endParaRPr lang="ro-R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can't be initialized with numeric values</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std</a:t>
            </a:r>
            <a:r>
              <a:rPr lang="ro-RO" sz="1200" dirty="0">
                <a:solidFill>
                  <a:srgbClr val="000000"/>
                </a:solidFill>
                <a:latin typeface="Consolas" panose="020B0609020204030204" pitchFamily="49" charset="0"/>
              </a:rPr>
              <a:t>::</a:t>
            </a:r>
            <a:r>
              <a:rPr lang="ro-RO" sz="1200" dirty="0" err="1">
                <a:solidFill>
                  <a:srgbClr val="2B91AF"/>
                </a:solidFill>
                <a:latin typeface="Consolas" panose="020B0609020204030204" pitchFamily="49" charset="0"/>
              </a:rPr>
              <a:t>string</a:t>
            </a:r>
            <a:r>
              <a:rPr lang="ro-RO" sz="1200" dirty="0">
                <a:solidFill>
                  <a:srgbClr val="000000"/>
                </a:solidFill>
                <a:latin typeface="Consolas" panose="020B0609020204030204" pitchFamily="49" charset="0"/>
              </a:rPr>
              <a:t> bad_str2(32);</a:t>
            </a:r>
            <a:endParaRPr lang="ro-RO" sz="1200" dirty="0"/>
          </a:p>
        </p:txBody>
      </p:sp>
      <p:sp>
        <p:nvSpPr>
          <p:cNvPr id="17" name="cdtRectangle 3 Id136195">
            <a:extLst>
              <a:ext uri="{FF2B5EF4-FFF2-40B4-BE49-F238E27FC236}">
                <a16:creationId xmlns:a16="http://schemas.microsoft.com/office/drawing/2014/main" id="{210C37AA-1F4F-4E64-93ED-0DA4D9EC696A}"/>
              </a:ext>
            </a:extLst>
          </p:cNvPr>
          <p:cNvSpPr txBox="1">
            <a:spLocks noChangeArrowheads="1"/>
          </p:cNvSpPr>
          <p:nvPr/>
        </p:nvSpPr>
        <p:spPr>
          <a:xfrm>
            <a:off x="6186900" y="1412876"/>
            <a:ext cx="5685600" cy="576000"/>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a:lstStyle>
          <a:p>
            <a:r>
              <a:rPr lang="en-US" dirty="0"/>
              <a:t>Strings can be initialized like this:</a:t>
            </a:r>
          </a:p>
        </p:txBody>
      </p:sp>
      <p:sp>
        <p:nvSpPr>
          <p:cNvPr id="19" name="TextBox 18">
            <a:extLst>
              <a:ext uri="{FF2B5EF4-FFF2-40B4-BE49-F238E27FC236}">
                <a16:creationId xmlns:a16="http://schemas.microsoft.com/office/drawing/2014/main" id="{BC8E92C5-0B7B-4B41-BA96-D941BEB00266}"/>
              </a:ext>
            </a:extLst>
          </p:cNvPr>
          <p:cNvSpPr txBox="1"/>
          <p:nvPr/>
        </p:nvSpPr>
        <p:spPr>
          <a:xfrm>
            <a:off x="6096000" y="1886684"/>
            <a:ext cx="5685600" cy="3970318"/>
          </a:xfrm>
          <a:prstGeom prst="rect">
            <a:avLst/>
          </a:prstGeom>
          <a:noFill/>
        </p:spPr>
        <p:txBody>
          <a:bodyPr wrap="square">
            <a:spAutoFit/>
          </a:bodyPr>
          <a:lstStyle/>
          <a:p>
            <a:r>
              <a:rPr lang="ro-RO"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ro-RO" sz="1200" dirty="0" err="1">
                <a:solidFill>
                  <a:srgbClr val="0000FF"/>
                </a:solidFill>
                <a:latin typeface="Consolas" panose="020B0609020204030204" pitchFamily="49" charset="0"/>
              </a:rPr>
              <a:t>using</a:t>
            </a:r>
            <a:r>
              <a:rPr lang="ro-RO" sz="1200" dirty="0">
                <a:solidFill>
                  <a:srgbClr val="000000"/>
                </a:solidFill>
                <a:latin typeface="Consolas" panose="020B0609020204030204" pitchFamily="49" charset="0"/>
              </a:rPr>
              <a:t> </a:t>
            </a:r>
            <a:r>
              <a:rPr lang="ro-RO" sz="1200" dirty="0" err="1">
                <a:solidFill>
                  <a:srgbClr val="0000FF"/>
                </a:solidFill>
                <a:latin typeface="Consolas" panose="020B0609020204030204" pitchFamily="49" charset="0"/>
              </a:rPr>
              <a:t>namespace</a:t>
            </a:r>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std</a:t>
            </a:r>
            <a:r>
              <a:rPr lang="ro-RO" sz="1200" dirty="0">
                <a:solidFill>
                  <a:srgbClr val="000000"/>
                </a:solidFill>
                <a:latin typeface="Consolas" panose="020B0609020204030204" pitchFamily="49" charset="0"/>
              </a:rPr>
              <a:t>;</a:t>
            </a:r>
          </a:p>
          <a:p>
            <a:r>
              <a:rPr lang="ro-RO"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empty</a:t>
            </a:r>
            <a:r>
              <a:rPr lang="ro-RO" sz="1200" dirty="0">
                <a:solidFill>
                  <a:srgbClr val="008000"/>
                </a:solidFill>
                <a:latin typeface="Consolas" panose="020B0609020204030204" pitchFamily="49" charset="0"/>
              </a:rPr>
              <a:t> constructor</a:t>
            </a:r>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2B91AF"/>
                </a:solidFill>
                <a:latin typeface="Consolas" panose="020B0609020204030204" pitchFamily="49" charset="0"/>
              </a:rPr>
              <a:t>string</a:t>
            </a:r>
            <a:r>
              <a:rPr lang="ro-RO" sz="1200" dirty="0">
                <a:solidFill>
                  <a:srgbClr val="000000"/>
                </a:solidFill>
                <a:latin typeface="Consolas" panose="020B0609020204030204" pitchFamily="49" charset="0"/>
              </a:rPr>
              <a:t> s1;              </a:t>
            </a:r>
            <a:r>
              <a:rPr lang="ro-RO" sz="1200" dirty="0">
                <a:solidFill>
                  <a:srgbClr val="008000"/>
                </a:solidFill>
                <a:latin typeface="Consolas" panose="020B0609020204030204" pitchFamily="49" charset="0"/>
              </a:rPr>
              <a:t>// s1 = "“</a:t>
            </a:r>
            <a:endParaRPr lang="en-US" sz="1200" dirty="0">
              <a:solidFill>
                <a:srgbClr val="008000"/>
              </a:solidFill>
              <a:latin typeface="Consolas" panose="020B0609020204030204" pitchFamily="49" charset="0"/>
            </a:endParaRPr>
          </a:p>
          <a:p>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initialization</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with</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c_string</a:t>
            </a:r>
            <a:endParaRPr lang="ro-R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string</a:t>
            </a:r>
            <a:r>
              <a:rPr lang="en-US" sz="1200" dirty="0">
                <a:solidFill>
                  <a:srgbClr val="000000"/>
                </a:solidFill>
                <a:latin typeface="Consolas" panose="020B0609020204030204" pitchFamily="49" charset="0"/>
              </a:rPr>
              <a:t> s2(</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abcdef</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s2 = "</a:t>
            </a:r>
            <a:r>
              <a:rPr lang="en-US" sz="1200" dirty="0" err="1">
                <a:solidFill>
                  <a:srgbClr val="008000"/>
                </a:solidFill>
                <a:latin typeface="Consolas" panose="020B0609020204030204" pitchFamily="49" charset="0"/>
              </a:rPr>
              <a:t>abcdef</a:t>
            </a:r>
            <a:r>
              <a:rPr lang="en-US" sz="1200" dirty="0">
                <a:solidFill>
                  <a:srgbClr val="008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initialization</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with</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another</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string</a:t>
            </a:r>
            <a:r>
              <a:rPr lang="ro-RO" sz="1200" dirty="0">
                <a:solidFill>
                  <a:srgbClr val="008000"/>
                </a:solidFill>
                <a:latin typeface="Consolas" panose="020B0609020204030204" pitchFamily="49" charset="0"/>
              </a:rPr>
              <a:t> </a:t>
            </a:r>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copy</a:t>
            </a:r>
            <a:r>
              <a:rPr lang="ro-RO" sz="1200" dirty="0">
                <a:solidFill>
                  <a:srgbClr val="008000"/>
                </a:solidFill>
                <a:latin typeface="Consolas" panose="020B0609020204030204" pitchFamily="49" charset="0"/>
              </a:rPr>
              <a:t> constructor</a:t>
            </a:r>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2B91AF"/>
                </a:solidFill>
                <a:latin typeface="Consolas" panose="020B0609020204030204" pitchFamily="49" charset="0"/>
              </a:rPr>
              <a:t>string</a:t>
            </a:r>
            <a:r>
              <a:rPr lang="ro-RO" sz="1200" dirty="0">
                <a:solidFill>
                  <a:srgbClr val="000000"/>
                </a:solidFill>
                <a:latin typeface="Consolas" panose="020B0609020204030204" pitchFamily="49" charset="0"/>
              </a:rPr>
              <a:t> s3(s2);</a:t>
            </a:r>
            <a:endParaRPr lang="en-US" sz="1200" dirty="0">
              <a:solidFill>
                <a:srgbClr val="000000"/>
              </a:solidFill>
              <a:latin typeface="Consolas" panose="020B0609020204030204" pitchFamily="49" charset="0"/>
            </a:endParaRPr>
          </a:p>
          <a:p>
            <a:endParaRPr lang="ro-R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initialization with a substring of an existing string</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copy from source s1 starting from position 1 until end</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2B91AF"/>
                </a:solidFill>
                <a:latin typeface="Consolas" panose="020B0609020204030204" pitchFamily="49" charset="0"/>
              </a:rPr>
              <a:t>string</a:t>
            </a:r>
            <a:r>
              <a:rPr lang="ro-RO" sz="1200" dirty="0">
                <a:solidFill>
                  <a:srgbClr val="000000"/>
                </a:solidFill>
                <a:latin typeface="Consolas" panose="020B0609020204030204" pitchFamily="49" charset="0"/>
              </a:rPr>
              <a:t> s4(s1, 1);       </a:t>
            </a:r>
            <a:r>
              <a:rPr lang="ro-RO" sz="1200" dirty="0">
                <a:solidFill>
                  <a:srgbClr val="008000"/>
                </a:solidFill>
                <a:latin typeface="Consolas" panose="020B0609020204030204" pitchFamily="49" charset="0"/>
              </a:rPr>
              <a:t>// s4 = "</a:t>
            </a:r>
            <a:r>
              <a:rPr lang="ro-RO" sz="1200" dirty="0" err="1">
                <a:solidFill>
                  <a:srgbClr val="008000"/>
                </a:solidFill>
                <a:latin typeface="Consolas" panose="020B0609020204030204" pitchFamily="49" charset="0"/>
              </a:rPr>
              <a:t>bcdef</a:t>
            </a:r>
            <a:r>
              <a:rPr lang="ro-RO" sz="1200" dirty="0">
                <a:solidFill>
                  <a:srgbClr val="008000"/>
                </a:solidFill>
                <a:latin typeface="Consolas" panose="020B0609020204030204" pitchFamily="49" charset="0"/>
              </a:rPr>
              <a:t>“</a:t>
            </a:r>
            <a:endParaRPr lang="en-US" sz="1200" dirty="0">
              <a:solidFill>
                <a:srgbClr val="008000"/>
              </a:solidFill>
              <a:latin typeface="Consolas" panose="020B0609020204030204" pitchFamily="49" charset="0"/>
            </a:endParaRPr>
          </a:p>
          <a:p>
            <a:endParaRPr lang="ro-R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initialization by copying a sequence from an existing item</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copy 2 characters from source s1 starting from position 3</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2B91AF"/>
                </a:solidFill>
                <a:latin typeface="Consolas" panose="020B0609020204030204" pitchFamily="49" charset="0"/>
              </a:rPr>
              <a:t>string</a:t>
            </a:r>
            <a:r>
              <a:rPr lang="ro-RO" sz="1200" dirty="0">
                <a:solidFill>
                  <a:srgbClr val="000000"/>
                </a:solidFill>
                <a:latin typeface="Consolas" panose="020B0609020204030204" pitchFamily="49" charset="0"/>
              </a:rPr>
              <a:t> s5(s1, 3, 2);    </a:t>
            </a:r>
            <a:r>
              <a:rPr lang="ro-RO" sz="1200" dirty="0">
                <a:solidFill>
                  <a:srgbClr val="008000"/>
                </a:solidFill>
                <a:latin typeface="Consolas" panose="020B0609020204030204" pitchFamily="49" charset="0"/>
              </a:rPr>
              <a:t>// s5 = "de“</a:t>
            </a:r>
            <a:endParaRPr lang="en-US" sz="1200" dirty="0">
              <a:solidFill>
                <a:srgbClr val="008000"/>
              </a:solidFill>
              <a:latin typeface="Consolas" panose="020B0609020204030204" pitchFamily="49" charset="0"/>
            </a:endParaRPr>
          </a:p>
          <a:p>
            <a:endParaRPr lang="ro-R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initialize all elements with a specific value</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2B91AF"/>
                </a:solidFill>
                <a:latin typeface="Consolas" panose="020B0609020204030204" pitchFamily="49" charset="0"/>
              </a:rPr>
              <a:t>string</a:t>
            </a:r>
            <a:r>
              <a:rPr lang="ro-RO" sz="1200" dirty="0">
                <a:solidFill>
                  <a:srgbClr val="000000"/>
                </a:solidFill>
                <a:latin typeface="Consolas" panose="020B0609020204030204" pitchFamily="49" charset="0"/>
              </a:rPr>
              <a:t> s6(15, </a:t>
            </a:r>
            <a:r>
              <a:rPr lang="ro-RO" sz="1200" dirty="0">
                <a:solidFill>
                  <a:srgbClr val="A31515"/>
                </a:solidFill>
                <a:latin typeface="Consolas" panose="020B0609020204030204" pitchFamily="49" charset="0"/>
              </a:rPr>
              <a:t>'-'</a:t>
            </a:r>
            <a:r>
              <a:rPr lang="ro-RO" sz="1200" dirty="0">
                <a:solidFill>
                  <a:srgbClr val="000000"/>
                </a:solidFill>
                <a:latin typeface="Consolas" panose="020B0609020204030204" pitchFamily="49" charset="0"/>
              </a:rPr>
              <a:t>);</a:t>
            </a:r>
            <a:endParaRPr lang="ro-RO" sz="1200" dirty="0"/>
          </a:p>
        </p:txBody>
      </p:sp>
    </p:spTree>
    <p:custDataLst>
      <p:tags r:id="rId1"/>
    </p:custDataLst>
    <p:extLst>
      <p:ext uri="{BB962C8B-B14F-4D97-AF65-F5344CB8AC3E}">
        <p14:creationId xmlns:p14="http://schemas.microsoft.com/office/powerpoint/2010/main" val="3814100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Methods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676044343"/>
              </p:ext>
            </p:extLst>
          </p:nvPr>
        </p:nvGraphicFramePr>
        <p:xfrm>
          <a:off x="410400" y="1384595"/>
          <a:ext cx="8204203" cy="3335823"/>
        </p:xfrm>
        <a:graphic>
          <a:graphicData uri="http://schemas.openxmlformats.org/drawingml/2006/table">
            <a:tbl>
              <a:tblPr firstRow="1" bandRow="1">
                <a:tableStyleId>{5C22544A-7EE6-4342-B048-85BDC9FD1C3A}</a:tableStyleId>
              </a:tblPr>
              <a:tblGrid>
                <a:gridCol w="1288303">
                  <a:extLst>
                    <a:ext uri="{9D8B030D-6E8A-4147-A177-3AD203B41FA5}">
                      <a16:colId xmlns:a16="http://schemas.microsoft.com/office/drawing/2014/main" val="20000"/>
                    </a:ext>
                  </a:extLst>
                </a:gridCol>
                <a:gridCol w="6915900">
                  <a:extLst>
                    <a:ext uri="{9D8B030D-6E8A-4147-A177-3AD203B41FA5}">
                      <a16:colId xmlns:a16="http://schemas.microsoft.com/office/drawing/2014/main" val="20001"/>
                    </a:ext>
                  </a:extLst>
                </a:gridCol>
              </a:tblGrid>
              <a:tr h="370647">
                <a:tc>
                  <a:txBody>
                    <a:bodyPr/>
                    <a:lstStyle/>
                    <a:p>
                      <a:r>
                        <a:rPr lang="en-US" sz="1800" dirty="0"/>
                        <a:t>Function</a:t>
                      </a:r>
                    </a:p>
                  </a:txBody>
                  <a:tcPr marL="91386" marR="91386" marT="45696" marB="45696"/>
                </a:tc>
                <a:tc>
                  <a:txBody>
                    <a:bodyPr/>
                    <a:lstStyle/>
                    <a:p>
                      <a:r>
                        <a:rPr lang="en-US" sz="1800" b="0" i="0" kern="1200" dirty="0">
                          <a:solidFill>
                            <a:schemeClr val="lt1"/>
                          </a:solidFill>
                          <a:effectLst/>
                          <a:latin typeface="+mn-lt"/>
                          <a:ea typeface="+mn-ea"/>
                          <a:cs typeface="+mn-cs"/>
                        </a:rPr>
                        <a:t>Description</a:t>
                      </a:r>
                      <a:endParaRPr lang="en-US" sz="1800" dirty="0"/>
                    </a:p>
                  </a:txBody>
                  <a:tcPr marL="91386" marR="91386" marT="45696" marB="45696"/>
                </a:tc>
                <a:extLst>
                  <a:ext uri="{0D108BD9-81ED-4DB2-BD59-A6C34878D82A}">
                    <a16:rowId xmlns:a16="http://schemas.microsoft.com/office/drawing/2014/main" val="10000"/>
                  </a:ext>
                </a:extLst>
              </a:tr>
              <a:tr h="370647">
                <a:tc>
                  <a:txBody>
                    <a:bodyPr/>
                    <a:lstStyle/>
                    <a:p>
                      <a:r>
                        <a:rPr lang="en-US" sz="1800" dirty="0"/>
                        <a:t>length/size</a:t>
                      </a:r>
                    </a:p>
                  </a:txBody>
                  <a:tcPr marL="91386" marR="91386" marT="45696" marB="45696"/>
                </a:tc>
                <a:tc>
                  <a:txBody>
                    <a:bodyPr/>
                    <a:lstStyle/>
                    <a:p>
                      <a:r>
                        <a:rPr lang="en-US" sz="1800" b="0" i="0" kern="1200" dirty="0">
                          <a:solidFill>
                            <a:schemeClr val="dk1"/>
                          </a:solidFill>
                          <a:effectLst/>
                          <a:latin typeface="+mn-lt"/>
                          <a:ea typeface="+mn-ea"/>
                          <a:cs typeface="+mn-cs"/>
                        </a:rPr>
                        <a:t>Return length of string.</a:t>
                      </a:r>
                      <a:endParaRPr lang="en-US" sz="1800" dirty="0"/>
                    </a:p>
                  </a:txBody>
                  <a:tcPr marL="91386" marR="91386" marT="45696" marB="45696"/>
                </a:tc>
                <a:extLst>
                  <a:ext uri="{0D108BD9-81ED-4DB2-BD59-A6C34878D82A}">
                    <a16:rowId xmlns:a16="http://schemas.microsoft.com/office/drawing/2014/main" val="10001"/>
                  </a:ext>
                </a:extLst>
              </a:tr>
              <a:tr h="370647">
                <a:tc>
                  <a:txBody>
                    <a:bodyPr/>
                    <a:lstStyle/>
                    <a:p>
                      <a:r>
                        <a:rPr lang="en-US" sz="1800" dirty="0"/>
                        <a:t>begin</a:t>
                      </a:r>
                    </a:p>
                  </a:txBody>
                  <a:tcPr marL="91386" marR="91386" marT="45696" marB="45696"/>
                </a:tc>
                <a:tc>
                  <a:txBody>
                    <a:bodyPr/>
                    <a:lstStyle/>
                    <a:p>
                      <a:r>
                        <a:rPr lang="en-US" sz="1800" dirty="0"/>
                        <a:t>Returns an iterator to the beginning</a:t>
                      </a:r>
                    </a:p>
                  </a:txBody>
                  <a:tcPr marL="91386" marR="91386" marT="45696" marB="45696"/>
                </a:tc>
                <a:extLst>
                  <a:ext uri="{0D108BD9-81ED-4DB2-BD59-A6C34878D82A}">
                    <a16:rowId xmlns:a16="http://schemas.microsoft.com/office/drawing/2014/main" val="10002"/>
                  </a:ext>
                </a:extLst>
              </a:tr>
              <a:tr h="3706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end</a:t>
                      </a:r>
                      <a:endParaRPr lang="en-US" sz="1800" dirty="0"/>
                    </a:p>
                  </a:txBody>
                  <a:tcPr marL="91386" marR="91386" marT="45696" marB="4569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Returns an iterator to the</a:t>
                      </a:r>
                      <a:r>
                        <a:rPr lang="en-US" sz="1800" baseline="0" dirty="0"/>
                        <a:t> end</a:t>
                      </a:r>
                      <a:endParaRPr lang="en-US" sz="1800" dirty="0"/>
                    </a:p>
                  </a:txBody>
                  <a:tcPr marL="91386" marR="91386" marT="45696" marB="45696"/>
                </a:tc>
                <a:extLst>
                  <a:ext uri="{0D108BD9-81ED-4DB2-BD59-A6C34878D82A}">
                    <a16:rowId xmlns:a16="http://schemas.microsoft.com/office/drawing/2014/main" val="10003"/>
                  </a:ext>
                </a:extLst>
              </a:tr>
              <a:tr h="3706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append</a:t>
                      </a:r>
                    </a:p>
                  </a:txBody>
                  <a:tcPr marL="91386" marR="91386" marT="45696" marB="4569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Append to string</a:t>
                      </a:r>
                      <a:endParaRPr lang="en-US" sz="1800" dirty="0"/>
                    </a:p>
                  </a:txBody>
                  <a:tcPr marL="91386" marR="91386" marT="45696" marB="45696"/>
                </a:tc>
                <a:extLst>
                  <a:ext uri="{0D108BD9-81ED-4DB2-BD59-A6C34878D82A}">
                    <a16:rowId xmlns:a16="http://schemas.microsoft.com/office/drawing/2014/main" val="10004"/>
                  </a:ext>
                </a:extLst>
              </a:tr>
              <a:tr h="3706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c_str</a:t>
                      </a:r>
                      <a:endParaRPr lang="en-US" sz="1800" dirty="0"/>
                    </a:p>
                  </a:txBody>
                  <a:tcPr marL="91386" marR="91386" marT="45696" marB="4569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Get C string equivalent</a:t>
                      </a:r>
                      <a:endParaRPr lang="en-US" sz="1800" dirty="0"/>
                    </a:p>
                  </a:txBody>
                  <a:tcPr marL="91386" marR="91386" marT="45696" marB="45696"/>
                </a:tc>
                <a:extLst>
                  <a:ext uri="{0D108BD9-81ED-4DB2-BD59-A6C34878D82A}">
                    <a16:rowId xmlns:a16="http://schemas.microsoft.com/office/drawing/2014/main" val="10005"/>
                  </a:ext>
                </a:extLst>
              </a:tr>
              <a:tr h="3706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find</a:t>
                      </a:r>
                    </a:p>
                  </a:txBody>
                  <a:tcPr marL="91386" marR="91386" marT="45696" marB="4569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Find content in string.</a:t>
                      </a:r>
                      <a:endParaRPr lang="en-US" sz="1800" dirty="0"/>
                    </a:p>
                  </a:txBody>
                  <a:tcPr marL="91386" marR="91386" marT="45696" marB="45696"/>
                </a:tc>
                <a:extLst>
                  <a:ext uri="{0D108BD9-81ED-4DB2-BD59-A6C34878D82A}">
                    <a16:rowId xmlns:a16="http://schemas.microsoft.com/office/drawing/2014/main" val="10006"/>
                  </a:ext>
                </a:extLst>
              </a:tr>
              <a:tr h="3706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substr</a:t>
                      </a:r>
                      <a:endParaRPr lang="en-US" sz="1800" dirty="0"/>
                    </a:p>
                  </a:txBody>
                  <a:tcPr marL="91386" marR="91386" marT="45696" marB="4569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Generate Substring</a:t>
                      </a:r>
                    </a:p>
                  </a:txBody>
                  <a:tcPr marL="91386" marR="91386" marT="45696" marB="45696"/>
                </a:tc>
                <a:extLst>
                  <a:ext uri="{0D108BD9-81ED-4DB2-BD59-A6C34878D82A}">
                    <a16:rowId xmlns:a16="http://schemas.microsoft.com/office/drawing/2014/main" val="10007"/>
                  </a:ext>
                </a:extLst>
              </a:tr>
              <a:tr h="3706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compare</a:t>
                      </a:r>
                    </a:p>
                  </a:txBody>
                  <a:tcPr marL="91386" marR="91386" marT="45696" marB="4569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Compare two strings</a:t>
                      </a:r>
                    </a:p>
                  </a:txBody>
                  <a:tcPr marL="91386" marR="91386" marT="45696" marB="45696"/>
                </a:tc>
                <a:extLst>
                  <a:ext uri="{0D108BD9-81ED-4DB2-BD59-A6C34878D82A}">
                    <a16:rowId xmlns:a16="http://schemas.microsoft.com/office/drawing/2014/main" val="10008"/>
                  </a:ext>
                </a:extLst>
              </a:tr>
            </a:tbl>
          </a:graphicData>
        </a:graphic>
      </p:graphicFrame>
      <p:sp>
        <p:nvSpPr>
          <p:cNvPr id="6" name="Footer Placeholder 5">
            <a:extLst>
              <a:ext uri="{FF2B5EF4-FFF2-40B4-BE49-F238E27FC236}">
                <a16:creationId xmlns:a16="http://schemas.microsoft.com/office/drawing/2014/main" id="{487B3B73-D30E-4B1C-B726-8F76E0F550D2}"/>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3744179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Operations</a:t>
            </a:r>
          </a:p>
        </p:txBody>
      </p:sp>
      <p:sp>
        <p:nvSpPr>
          <p:cNvPr id="8" name="Footer Placeholder 7">
            <a:extLst>
              <a:ext uri="{FF2B5EF4-FFF2-40B4-BE49-F238E27FC236}">
                <a16:creationId xmlns:a16="http://schemas.microsoft.com/office/drawing/2014/main" id="{3FBE1E24-83F7-49D4-BFB6-5B3A4A7B2FC8}"/>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
        <p:nvSpPr>
          <p:cNvPr id="11" name="TextBox 10">
            <a:extLst>
              <a:ext uri="{FF2B5EF4-FFF2-40B4-BE49-F238E27FC236}">
                <a16:creationId xmlns:a16="http://schemas.microsoft.com/office/drawing/2014/main" id="{9639A14D-81BF-4995-A27F-A702104A2808}"/>
              </a:ext>
            </a:extLst>
          </p:cNvPr>
          <p:cNvSpPr txBox="1"/>
          <p:nvPr/>
        </p:nvSpPr>
        <p:spPr>
          <a:xfrm>
            <a:off x="6361039" y="1435538"/>
            <a:ext cx="4525819" cy="1218161"/>
          </a:xfrm>
          <a:prstGeom prst="rect">
            <a:avLst/>
          </a:prstGeom>
          <a:noFill/>
        </p:spPr>
        <p:txBody>
          <a:bodyPr wrap="square" lIns="0" tIns="0" rIns="0" bIns="0" rtlCol="0">
            <a:spAutoFit/>
          </a:bodyPr>
          <a:lstStyle/>
          <a:p>
            <a:pPr>
              <a:lnSpc>
                <a:spcPct val="110000"/>
              </a:lnSpc>
            </a:pPr>
            <a:r>
              <a:rPr lang="en-US" sz="1799" dirty="0"/>
              <a:t>In </a:t>
            </a:r>
            <a:r>
              <a:rPr lang="en-US" sz="1799" dirty="0" err="1"/>
              <a:t>c++</a:t>
            </a:r>
            <a:r>
              <a:rPr lang="en-US" sz="1799" dirty="0"/>
              <a:t>, operator ‘==‘ checks for equality in two strings and returns a </a:t>
            </a:r>
            <a:r>
              <a:rPr lang="en-US" sz="1799" dirty="0" err="1"/>
              <a:t>boolean</a:t>
            </a:r>
            <a:r>
              <a:rPr lang="en-US" sz="1799" dirty="0"/>
              <a:t> value. </a:t>
            </a:r>
          </a:p>
          <a:p>
            <a:pPr>
              <a:lnSpc>
                <a:spcPct val="110000"/>
              </a:lnSpc>
            </a:pPr>
            <a:r>
              <a:rPr lang="en-US" sz="1799" dirty="0"/>
              <a:t>If you’re interested in how the two strings differ from one another, use compare.</a:t>
            </a:r>
          </a:p>
        </p:txBody>
      </p:sp>
      <p:sp>
        <p:nvSpPr>
          <p:cNvPr id="13" name="TextBox 12">
            <a:extLst>
              <a:ext uri="{FF2B5EF4-FFF2-40B4-BE49-F238E27FC236}">
                <a16:creationId xmlns:a16="http://schemas.microsoft.com/office/drawing/2014/main" id="{DF0B671E-EB89-443B-BD4B-E3D1C0456F6F}"/>
              </a:ext>
            </a:extLst>
          </p:cNvPr>
          <p:cNvSpPr txBox="1"/>
          <p:nvPr/>
        </p:nvSpPr>
        <p:spPr>
          <a:xfrm>
            <a:off x="191131" y="1431689"/>
            <a:ext cx="5151267" cy="4185761"/>
          </a:xfrm>
          <a:prstGeom prst="rect">
            <a:avLst/>
          </a:prstGeom>
          <a:noFill/>
        </p:spPr>
        <p:txBody>
          <a:bodyPr wrap="square">
            <a:spAutoFit/>
          </a:bodyPr>
          <a:lstStyle/>
          <a:p>
            <a:r>
              <a:rPr lang="ro-RO"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indexing</a:t>
            </a:r>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string</a:t>
            </a:r>
            <a:r>
              <a:rPr lang="ro-RO" sz="1400" dirty="0">
                <a:solidFill>
                  <a:srgbClr val="000000"/>
                </a:solidFill>
                <a:latin typeface="Consolas" panose="020B0609020204030204" pitchFamily="49" charset="0"/>
              </a:rPr>
              <a:t> s1(</a:t>
            </a:r>
            <a:r>
              <a:rPr lang="ro-RO" sz="1400" dirty="0">
                <a:solidFill>
                  <a:srgbClr val="A31515"/>
                </a:solidFill>
                <a:latin typeface="Consolas" panose="020B0609020204030204" pitchFamily="49" charset="0"/>
              </a:rPr>
              <a:t>"abc"</a:t>
            </a:r>
            <a:r>
              <a:rPr lang="ro-RO"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s1</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0</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't'</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s1 is now "tbc"</a:t>
            </a:r>
            <a:endParaRPr lang="en-US" sz="1400" dirty="0">
              <a:solidFill>
                <a:srgbClr val="000000"/>
              </a:solidFill>
              <a:latin typeface="Consolas" panose="020B0609020204030204" pitchFamily="49" charset="0"/>
            </a:endParaRPr>
          </a:p>
          <a:p>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assigning</a:t>
            </a:r>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string</a:t>
            </a:r>
            <a:r>
              <a:rPr lang="ro-RO" sz="1400" dirty="0">
                <a:solidFill>
                  <a:srgbClr val="000000"/>
                </a:solidFill>
                <a:latin typeface="Consolas" panose="020B0609020204030204" pitchFamily="49" charset="0"/>
              </a:rPr>
              <a:t> s2(</a:t>
            </a:r>
            <a:r>
              <a:rPr lang="ro-RO" sz="1400" dirty="0">
                <a:solidFill>
                  <a:srgbClr val="A31515"/>
                </a:solidFill>
                <a:latin typeface="Consolas" panose="020B0609020204030204" pitchFamily="49" charset="0"/>
              </a:rPr>
              <a:t>"def"</a:t>
            </a:r>
            <a:r>
              <a:rPr lang="ro-RO" sz="1400" dirty="0">
                <a:solidFill>
                  <a:srgbClr val="000000"/>
                </a:solidFill>
                <a:latin typeface="Consolas" panose="020B0609020204030204" pitchFamily="49" charset="0"/>
              </a:rPr>
              <a:t>);</a:t>
            </a: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std</a:t>
            </a:r>
            <a:r>
              <a:rPr lang="ro-RO" sz="1400" dirty="0">
                <a:solidFill>
                  <a:srgbClr val="000000"/>
                </a:solidFill>
                <a:latin typeface="Consolas" panose="020B0609020204030204" pitchFamily="49" charset="0"/>
              </a:rPr>
              <a:t>::</a:t>
            </a:r>
            <a:r>
              <a:rPr lang="ro-RO" sz="1400" dirty="0" err="1">
                <a:solidFill>
                  <a:srgbClr val="2B91AF"/>
                </a:solidFill>
                <a:latin typeface="Consolas" panose="020B0609020204030204" pitchFamily="49" charset="0"/>
              </a:rPr>
              <a:t>string</a:t>
            </a:r>
            <a:r>
              <a:rPr lang="ro-RO" sz="1400" dirty="0">
                <a:solidFill>
                  <a:srgbClr val="000000"/>
                </a:solidFill>
                <a:latin typeface="Consolas" panose="020B0609020204030204" pitchFamily="49" charset="0"/>
              </a:rPr>
              <a:t> s3(</a:t>
            </a:r>
            <a:r>
              <a:rPr lang="ro-RO" sz="1400" dirty="0">
                <a:solidFill>
                  <a:srgbClr val="A31515"/>
                </a:solidFill>
                <a:latin typeface="Consolas" panose="020B0609020204030204" pitchFamily="49" charset="0"/>
              </a:rPr>
              <a:t>"</a:t>
            </a:r>
            <a:r>
              <a:rPr lang="ro-RO" sz="1400" dirty="0" err="1">
                <a:solidFill>
                  <a:srgbClr val="A31515"/>
                </a:solidFill>
                <a:latin typeface="Consolas" panose="020B0609020204030204" pitchFamily="49" charset="0"/>
              </a:rPr>
              <a:t>ghi</a:t>
            </a:r>
            <a:r>
              <a:rPr lang="ro-RO" sz="1400" dirty="0">
                <a:solidFill>
                  <a:srgbClr val="A31515"/>
                </a:solidFill>
                <a:latin typeface="Consolas" panose="020B0609020204030204" pitchFamily="49" charset="0"/>
              </a:rPr>
              <a:t>"</a:t>
            </a:r>
            <a:r>
              <a:rPr lang="ro-RO"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s2 </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s3;              </a:t>
            </a:r>
            <a:r>
              <a:rPr lang="en-US" sz="1400" dirty="0">
                <a:solidFill>
                  <a:srgbClr val="008000"/>
                </a:solidFill>
                <a:latin typeface="Consolas" panose="020B0609020204030204" pitchFamily="49" charset="0"/>
              </a:rPr>
              <a:t>// s2 is now "</a:t>
            </a:r>
            <a:r>
              <a:rPr lang="en-US" sz="1400" dirty="0" err="1">
                <a:solidFill>
                  <a:srgbClr val="008000"/>
                </a:solidFill>
                <a:latin typeface="Consolas" panose="020B0609020204030204" pitchFamily="49" charset="0"/>
              </a:rPr>
              <a:t>ghi</a:t>
            </a:r>
            <a:r>
              <a:rPr lang="en-US" sz="1400" dirty="0">
                <a:solidFill>
                  <a:srgbClr val="008000"/>
                </a:solidFill>
                <a:latin typeface="Consolas" panose="020B0609020204030204" pitchFamily="49" charset="0"/>
              </a:rPr>
              <a:t>"</a:t>
            </a:r>
            <a:endParaRPr lang="en-US" sz="1400" dirty="0">
              <a:solidFill>
                <a:srgbClr val="000000"/>
              </a:solidFill>
              <a:latin typeface="Consolas" panose="020B0609020204030204" pitchFamily="49" charset="0"/>
            </a:endParaRPr>
          </a:p>
          <a:p>
            <a:endParaRPr lang="ro-RO"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appending</a:t>
            </a:r>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s1 </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s1 </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s2;         </a:t>
            </a:r>
            <a:r>
              <a:rPr lang="en-US" sz="1400" dirty="0">
                <a:solidFill>
                  <a:srgbClr val="008000"/>
                </a:solidFill>
                <a:latin typeface="Consolas" panose="020B0609020204030204" pitchFamily="49" charset="0"/>
              </a:rPr>
              <a:t>// s1 is now "</a:t>
            </a:r>
            <a:r>
              <a:rPr lang="en-US" sz="1400" dirty="0" err="1">
                <a:solidFill>
                  <a:srgbClr val="008000"/>
                </a:solidFill>
                <a:latin typeface="Consolas" panose="020B0609020204030204" pitchFamily="49" charset="0"/>
              </a:rPr>
              <a:t>tbcdef</a:t>
            </a:r>
            <a:r>
              <a:rPr lang="en-US" sz="1400" dirty="0">
                <a:solidFill>
                  <a:srgbClr val="00800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another</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append</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method</a:t>
            </a:r>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s2.append(s3);        </a:t>
            </a:r>
            <a:r>
              <a:rPr lang="en-US" sz="1400" dirty="0">
                <a:solidFill>
                  <a:srgbClr val="008000"/>
                </a:solidFill>
                <a:latin typeface="Consolas" panose="020B0609020204030204" pitchFamily="49" charset="0"/>
              </a:rPr>
              <a:t>// s2 is now "</a:t>
            </a:r>
            <a:r>
              <a:rPr lang="en-US" sz="1400" dirty="0" err="1">
                <a:solidFill>
                  <a:srgbClr val="008000"/>
                </a:solidFill>
                <a:latin typeface="Consolas" panose="020B0609020204030204" pitchFamily="49" charset="0"/>
              </a:rPr>
              <a:t>ghighi</a:t>
            </a:r>
            <a:r>
              <a:rPr lang="en-US" sz="1400" dirty="0">
                <a:solidFill>
                  <a:srgbClr val="008000"/>
                </a:solidFill>
                <a:latin typeface="Consolas" panose="020B0609020204030204" pitchFamily="49" charset="0"/>
              </a:rPr>
              <a:t>“</a:t>
            </a:r>
          </a:p>
          <a:p>
            <a:r>
              <a:rPr lang="ro-RO"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ro-RO" sz="1400" dirty="0">
                <a:solidFill>
                  <a:srgbClr val="000000"/>
                </a:solidFill>
                <a:latin typeface="Consolas" panose="020B0609020204030204" pitchFamily="49" charset="0"/>
              </a:rPr>
              <a:t>s1 </a:t>
            </a:r>
            <a:r>
              <a:rPr lang="ro-RO" sz="1400" dirty="0">
                <a:solidFill>
                  <a:srgbClr val="008080"/>
                </a:solidFill>
                <a:latin typeface="Consolas" panose="020B0609020204030204" pitchFamily="49" charset="0"/>
              </a:rPr>
              <a:t>=</a:t>
            </a:r>
            <a:r>
              <a:rPr lang="ro-RO" sz="1400" dirty="0">
                <a:solidFill>
                  <a:srgbClr val="000000"/>
                </a:solidFill>
                <a:latin typeface="Consolas" panose="020B0609020204030204" pitchFamily="49" charset="0"/>
              </a:rPr>
              <a:t> </a:t>
            </a:r>
            <a:r>
              <a:rPr lang="ro-RO" sz="1400" dirty="0">
                <a:solidFill>
                  <a:srgbClr val="A31515"/>
                </a:solidFill>
                <a:latin typeface="Consolas" panose="020B0609020204030204" pitchFamily="49" charset="0"/>
              </a:rPr>
              <a:t>"abc"</a:t>
            </a:r>
            <a:r>
              <a:rPr lang="ro-RO" sz="1400" dirty="0">
                <a:solidFill>
                  <a:srgbClr val="000000"/>
                </a:solidFill>
                <a:latin typeface="Consolas" panose="020B0609020204030204" pitchFamily="49" charset="0"/>
              </a:rPr>
              <a:t>;</a:t>
            </a:r>
          </a:p>
          <a:p>
            <a:r>
              <a:rPr lang="ro-RO" sz="1400" dirty="0">
                <a:solidFill>
                  <a:srgbClr val="000000"/>
                </a:solidFill>
                <a:latin typeface="Consolas" panose="020B0609020204030204" pitchFamily="49" charset="0"/>
              </a:rPr>
              <a:t>  s2 </a:t>
            </a:r>
            <a:r>
              <a:rPr lang="ro-RO" sz="1400" dirty="0">
                <a:solidFill>
                  <a:srgbClr val="008080"/>
                </a:solidFill>
                <a:latin typeface="Consolas" panose="020B0609020204030204" pitchFamily="49" charset="0"/>
              </a:rPr>
              <a:t>=</a:t>
            </a:r>
            <a:r>
              <a:rPr lang="ro-RO" sz="1400" dirty="0">
                <a:solidFill>
                  <a:srgbClr val="000000"/>
                </a:solidFill>
                <a:latin typeface="Consolas" panose="020B0609020204030204" pitchFamily="49" charset="0"/>
              </a:rPr>
              <a:t> </a:t>
            </a:r>
            <a:r>
              <a:rPr lang="ro-RO" sz="1400" dirty="0">
                <a:solidFill>
                  <a:srgbClr val="A31515"/>
                </a:solidFill>
                <a:latin typeface="Consolas" panose="020B0609020204030204" pitchFamily="49" charset="0"/>
              </a:rPr>
              <a:t>"</a:t>
            </a:r>
            <a:r>
              <a:rPr lang="ro-RO" sz="1400" dirty="0" err="1">
                <a:solidFill>
                  <a:srgbClr val="A31515"/>
                </a:solidFill>
                <a:latin typeface="Consolas" panose="020B0609020204030204" pitchFamily="49" charset="0"/>
              </a:rPr>
              <a:t>ghi</a:t>
            </a:r>
            <a:r>
              <a:rPr lang="ro-RO" sz="1400" dirty="0">
                <a:solidFill>
                  <a:srgbClr val="A31515"/>
                </a:solidFill>
                <a:latin typeface="Consolas" panose="020B0609020204030204" pitchFamily="49" charset="0"/>
              </a:rPr>
              <a:t>"</a:t>
            </a:r>
            <a:r>
              <a:rPr lang="ro-RO" sz="1400" dirty="0">
                <a:solidFill>
                  <a:srgbClr val="000000"/>
                </a:solidFill>
                <a:latin typeface="Consolas" panose="020B0609020204030204" pitchFamily="49" charset="0"/>
              </a:rPr>
              <a:t>;</a:t>
            </a:r>
          </a:p>
          <a:p>
            <a:r>
              <a:rPr lang="ro-RO"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equality</a:t>
            </a:r>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bool</a:t>
            </a:r>
            <a:r>
              <a:rPr lang="en-US" sz="1400" dirty="0">
                <a:solidFill>
                  <a:srgbClr val="000000"/>
                </a:solidFill>
                <a:latin typeface="Consolas" panose="020B0609020204030204" pitchFamily="49" charset="0"/>
              </a:rPr>
              <a:t> result = (s1 </a:t>
            </a:r>
            <a:r>
              <a:rPr lang="en-US" sz="1400" dirty="0">
                <a:solidFill>
                  <a:srgbClr val="008080"/>
                </a:solidFill>
                <a:latin typeface="Consolas" panose="020B0609020204030204" pitchFamily="49" charset="0"/>
              </a:rPr>
              <a:t>==</a:t>
            </a:r>
            <a:r>
              <a:rPr lang="en-US" sz="1400" dirty="0">
                <a:solidFill>
                  <a:srgbClr val="000000"/>
                </a:solidFill>
                <a:latin typeface="Consolas" panose="020B0609020204030204" pitchFamily="49" charset="0"/>
              </a:rPr>
              <a:t> s2);   </a:t>
            </a:r>
            <a:r>
              <a:rPr lang="en-US" sz="1400" dirty="0">
                <a:solidFill>
                  <a:srgbClr val="008000"/>
                </a:solidFill>
                <a:latin typeface="Consolas" panose="020B0609020204030204" pitchFamily="49" charset="0"/>
              </a:rPr>
              <a:t>// false</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err="1">
                <a:solidFill>
                  <a:srgbClr val="000000"/>
                </a:solidFill>
                <a:latin typeface="Consolas" panose="020B0609020204030204" pitchFamily="49" charset="0"/>
              </a:rPr>
              <a:t>result</a:t>
            </a:r>
            <a:r>
              <a:rPr lang="ro-RO" sz="1400" dirty="0">
                <a:solidFill>
                  <a:srgbClr val="000000"/>
                </a:solidFill>
                <a:latin typeface="Consolas" panose="020B0609020204030204" pitchFamily="49" charset="0"/>
              </a:rPr>
              <a:t> = (s2 </a:t>
            </a:r>
            <a:r>
              <a:rPr lang="ro-RO" sz="1400" dirty="0">
                <a:solidFill>
                  <a:srgbClr val="008080"/>
                </a:solidFill>
                <a:latin typeface="Consolas" panose="020B0609020204030204" pitchFamily="49" charset="0"/>
              </a:rPr>
              <a:t>==</a:t>
            </a:r>
            <a:r>
              <a:rPr lang="ro-RO" sz="1400" dirty="0">
                <a:solidFill>
                  <a:srgbClr val="000000"/>
                </a:solidFill>
                <a:latin typeface="Consolas" panose="020B0609020204030204" pitchFamily="49" charset="0"/>
              </a:rPr>
              <a:t> s3);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true</a:t>
            </a:r>
            <a:endParaRPr lang="ro-RO" sz="1100" dirty="0"/>
          </a:p>
        </p:txBody>
      </p:sp>
      <p:sp>
        <p:nvSpPr>
          <p:cNvPr id="15" name="TextBox 14">
            <a:extLst>
              <a:ext uri="{FF2B5EF4-FFF2-40B4-BE49-F238E27FC236}">
                <a16:creationId xmlns:a16="http://schemas.microsoft.com/office/drawing/2014/main" id="{BF0D5AF8-BE26-4CF6-855F-2E3AA2901AC0}"/>
              </a:ext>
            </a:extLst>
          </p:cNvPr>
          <p:cNvSpPr txBox="1"/>
          <p:nvPr/>
        </p:nvSpPr>
        <p:spPr>
          <a:xfrm>
            <a:off x="6096000" y="3429000"/>
            <a:ext cx="5622524" cy="2246769"/>
          </a:xfrm>
          <a:prstGeom prst="rect">
            <a:avLst/>
          </a:prstGeom>
          <a:noFill/>
        </p:spPr>
        <p:txBody>
          <a:bodyPr wrap="square">
            <a:spAutoFit/>
          </a:bodyPr>
          <a:lstStyle/>
          <a:p>
            <a:r>
              <a:rPr lang="ro-RO" sz="14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comparing</a:t>
            </a:r>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std::cout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s1.compare(s2)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std::endl;</a:t>
            </a:r>
          </a:p>
          <a:p>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0  if strings are equal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&lt;0 when the value of the first character that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does not match is lower, or the compared </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string</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is</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shorter</a:t>
            </a:r>
            <a:r>
              <a:rPr lang="ro-RO" sz="1400" dirty="0">
                <a:solidFill>
                  <a:srgbClr val="008000"/>
                </a:solidFill>
                <a:latin typeface="Consolas" panose="020B0609020204030204" pitchFamily="49" charset="0"/>
              </a:rPr>
              <a:t> </a:t>
            </a:r>
            <a:endParaRPr lang="ro-R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&gt;0 when the value of the first character that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does not match is higher, or the compared</a:t>
            </a:r>
            <a:endParaRPr lang="en-US" sz="1400" dirty="0">
              <a:solidFill>
                <a:srgbClr val="000000"/>
              </a:solidFill>
              <a:latin typeface="Consolas" panose="020B0609020204030204" pitchFamily="49" charset="0"/>
            </a:endParaRPr>
          </a:p>
          <a:p>
            <a:r>
              <a:rPr lang="ro-RO" sz="1400" dirty="0">
                <a:solidFill>
                  <a:srgbClr val="000000"/>
                </a:solidFill>
                <a:latin typeface="Consolas" panose="020B0609020204030204" pitchFamily="49" charset="0"/>
              </a:rPr>
              <a:t>  </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string</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is</a:t>
            </a:r>
            <a:r>
              <a:rPr lang="ro-RO" sz="1400" dirty="0">
                <a:solidFill>
                  <a:srgbClr val="008000"/>
                </a:solidFill>
                <a:latin typeface="Consolas" panose="020B0609020204030204" pitchFamily="49" charset="0"/>
              </a:rPr>
              <a:t> </a:t>
            </a:r>
            <a:r>
              <a:rPr lang="ro-RO" sz="1400" dirty="0" err="1">
                <a:solidFill>
                  <a:srgbClr val="008000"/>
                </a:solidFill>
                <a:latin typeface="Consolas" panose="020B0609020204030204" pitchFamily="49" charset="0"/>
              </a:rPr>
              <a:t>longer</a:t>
            </a:r>
            <a:endParaRPr lang="ro-RO" sz="1400" dirty="0"/>
          </a:p>
        </p:txBody>
      </p:sp>
    </p:spTree>
    <p:extLst>
      <p:ext uri="{BB962C8B-B14F-4D97-AF65-F5344CB8AC3E}">
        <p14:creationId xmlns:p14="http://schemas.microsoft.com/office/powerpoint/2010/main" val="146930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Operations</a:t>
            </a:r>
          </a:p>
        </p:txBody>
      </p:sp>
      <p:sp>
        <p:nvSpPr>
          <p:cNvPr id="6" name="TextBox 5"/>
          <p:cNvSpPr txBox="1"/>
          <p:nvPr/>
        </p:nvSpPr>
        <p:spPr>
          <a:xfrm>
            <a:off x="502285" y="1552686"/>
            <a:ext cx="5685600" cy="585545"/>
          </a:xfrm>
          <a:prstGeom prst="rect">
            <a:avLst/>
          </a:prstGeom>
          <a:noFill/>
        </p:spPr>
        <p:txBody>
          <a:bodyPr wrap="square" lIns="0" tIns="0" rIns="0" bIns="0" rtlCol="0">
            <a:spAutoFit/>
          </a:bodyPr>
          <a:lstStyle/>
          <a:p>
            <a:pPr marL="285607" indent="-285607">
              <a:lnSpc>
                <a:spcPct val="110000"/>
              </a:lnSpc>
              <a:buFont typeface="Arial" pitchFamily="34" charset="0"/>
              <a:buChar char="•"/>
            </a:pPr>
            <a:r>
              <a:rPr lang="en-US" sz="1799" dirty="0"/>
              <a:t>Insert makes sure the insertion of characters will not overwrite existing characters. </a:t>
            </a:r>
          </a:p>
        </p:txBody>
      </p:sp>
      <p:sp>
        <p:nvSpPr>
          <p:cNvPr id="10" name="TextBox 9"/>
          <p:cNvSpPr txBox="1"/>
          <p:nvPr/>
        </p:nvSpPr>
        <p:spPr>
          <a:xfrm>
            <a:off x="502283" y="3726718"/>
            <a:ext cx="5593717" cy="585240"/>
          </a:xfrm>
          <a:prstGeom prst="rect">
            <a:avLst/>
          </a:prstGeom>
          <a:noFill/>
        </p:spPr>
        <p:txBody>
          <a:bodyPr wrap="square" lIns="0" tIns="0" rIns="0" bIns="0" rtlCol="0">
            <a:spAutoFit/>
          </a:bodyPr>
          <a:lstStyle/>
          <a:p>
            <a:pPr marL="285607" indent="-285607">
              <a:lnSpc>
                <a:spcPct val="110000"/>
              </a:lnSpc>
              <a:buFont typeface="Arial" pitchFamily="34" charset="0"/>
              <a:buChar char="•"/>
            </a:pPr>
            <a:r>
              <a:rPr lang="en-US" sz="1799" dirty="0"/>
              <a:t>Find, allows you to find a character or a sequence of characters in a given string.</a:t>
            </a:r>
          </a:p>
        </p:txBody>
      </p:sp>
      <p:sp>
        <p:nvSpPr>
          <p:cNvPr id="5" name="Footer Placeholder 4">
            <a:extLst>
              <a:ext uri="{FF2B5EF4-FFF2-40B4-BE49-F238E27FC236}">
                <a16:creationId xmlns:a16="http://schemas.microsoft.com/office/drawing/2014/main" id="{1F49A82E-31D8-41BB-9DB4-402F930320AD}"/>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
        <p:nvSpPr>
          <p:cNvPr id="12" name="TextBox 11">
            <a:extLst>
              <a:ext uri="{FF2B5EF4-FFF2-40B4-BE49-F238E27FC236}">
                <a16:creationId xmlns:a16="http://schemas.microsoft.com/office/drawing/2014/main" id="{DCF3CC75-480A-4CB4-888B-DA5118CC64B7}"/>
              </a:ext>
            </a:extLst>
          </p:cNvPr>
          <p:cNvSpPr txBox="1"/>
          <p:nvPr/>
        </p:nvSpPr>
        <p:spPr>
          <a:xfrm>
            <a:off x="6381344" y="1554385"/>
            <a:ext cx="5514734" cy="1499257"/>
          </a:xfrm>
          <a:prstGeom prst="rect">
            <a:avLst/>
          </a:prstGeom>
          <a:noFill/>
        </p:spPr>
        <p:txBody>
          <a:bodyPr wrap="square" lIns="0" tIns="0" rIns="0" bIns="0" rtlCol="0">
            <a:spAutoFit/>
          </a:bodyPr>
          <a:lstStyle/>
          <a:p>
            <a:pPr marL="285607" indent="-285607">
              <a:lnSpc>
                <a:spcPct val="110000"/>
              </a:lnSpc>
              <a:buFont typeface="Arial" pitchFamily="34" charset="0"/>
              <a:buChar char="•"/>
            </a:pPr>
            <a:r>
              <a:rPr lang="en-US" sz="1799" dirty="0"/>
              <a:t>Replace automatically resizes the string to fit the size of the replacing string. The first argument tells the function where to start replacing, the second argument tells it how long the replacement string is and the third finally tells it what to replace with. </a:t>
            </a:r>
          </a:p>
        </p:txBody>
      </p:sp>
      <p:sp>
        <p:nvSpPr>
          <p:cNvPr id="13" name="TextBox 12">
            <a:extLst>
              <a:ext uri="{FF2B5EF4-FFF2-40B4-BE49-F238E27FC236}">
                <a16:creationId xmlns:a16="http://schemas.microsoft.com/office/drawing/2014/main" id="{05BAEF07-7140-4B41-9ACF-F383CEB043A6}"/>
              </a:ext>
            </a:extLst>
          </p:cNvPr>
          <p:cNvSpPr txBox="1"/>
          <p:nvPr/>
        </p:nvSpPr>
        <p:spPr>
          <a:xfrm>
            <a:off x="410400" y="2279539"/>
            <a:ext cx="5685600" cy="1200329"/>
          </a:xfrm>
          <a:prstGeom prst="rect">
            <a:avLst/>
          </a:prstGeom>
          <a:noFill/>
        </p:spPr>
        <p:txBody>
          <a:bodyPr wrap="square">
            <a:spAutoFit/>
          </a:bodyPr>
          <a:lstStyle/>
          <a:p>
            <a:r>
              <a:rPr lang="ro-RO"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std</a:t>
            </a:r>
            <a:r>
              <a:rPr lang="ro-RO" sz="1200" dirty="0">
                <a:solidFill>
                  <a:srgbClr val="000000"/>
                </a:solidFill>
                <a:latin typeface="Consolas" panose="020B0609020204030204" pitchFamily="49" charset="0"/>
              </a:rPr>
              <a:t>::</a:t>
            </a:r>
            <a:r>
              <a:rPr lang="ro-RO" sz="1200" dirty="0" err="1">
                <a:solidFill>
                  <a:srgbClr val="2B91AF"/>
                </a:solidFill>
                <a:latin typeface="Consolas" panose="020B0609020204030204" pitchFamily="49" charset="0"/>
              </a:rPr>
              <a:t>string</a:t>
            </a:r>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myString</a:t>
            </a:r>
            <a:r>
              <a:rPr lang="ro-RO" sz="1200" dirty="0">
                <a:solidFill>
                  <a:srgbClr val="000000"/>
                </a:solidFill>
                <a:latin typeface="Consolas" panose="020B0609020204030204" pitchFamily="49" charset="0"/>
              </a:rPr>
              <a:t>(</a:t>
            </a:r>
            <a:r>
              <a:rPr lang="ro-RO" sz="1200" dirty="0">
                <a:solidFill>
                  <a:srgbClr val="A31515"/>
                </a:solidFill>
                <a:latin typeface="Consolas" panose="020B0609020204030204" pitchFamily="49" charset="0"/>
              </a:rPr>
              <a:t>"</a:t>
            </a:r>
            <a:r>
              <a:rPr lang="ro-RO" sz="1200" dirty="0" err="1">
                <a:solidFill>
                  <a:srgbClr val="A31515"/>
                </a:solidFill>
                <a:latin typeface="Consolas" panose="020B0609020204030204" pitchFamily="49" charset="0"/>
              </a:rPr>
              <a:t>Hello</a:t>
            </a:r>
            <a:r>
              <a:rPr lang="ro-RO" sz="1200" dirty="0">
                <a:solidFill>
                  <a:srgbClr val="A31515"/>
                </a:solidFill>
                <a:latin typeface="Consolas" panose="020B0609020204030204" pitchFamily="49" charset="0"/>
              </a:rPr>
              <a:t> </a:t>
            </a:r>
            <a:r>
              <a:rPr lang="ro-RO" sz="1200" dirty="0" err="1">
                <a:solidFill>
                  <a:srgbClr val="A31515"/>
                </a:solidFill>
                <a:latin typeface="Consolas" panose="020B0609020204030204" pitchFamily="49" charset="0"/>
              </a:rPr>
              <a:t>world</a:t>
            </a:r>
            <a:r>
              <a:rPr lang="ro-RO" sz="1200" dirty="0">
                <a:solidFill>
                  <a:srgbClr val="A31515"/>
                </a:solidFill>
                <a:latin typeface="Consolas" panose="020B0609020204030204" pitchFamily="49" charset="0"/>
              </a:rPr>
              <a:t>!"</a:t>
            </a:r>
            <a:r>
              <a:rPr lang="ro-RO"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Attention! There is difference between ' ' and " "</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std</a:t>
            </a:r>
            <a:r>
              <a:rPr lang="ro-RO" sz="1200" dirty="0">
                <a:solidFill>
                  <a:srgbClr val="000000"/>
                </a:solidFill>
                <a:latin typeface="Consolas" panose="020B0609020204030204" pitchFamily="49" charset="0"/>
              </a:rPr>
              <a:t>::</a:t>
            </a:r>
            <a:r>
              <a:rPr lang="ro-RO" sz="1200" dirty="0" err="1">
                <a:solidFill>
                  <a:srgbClr val="2B91AF"/>
                </a:solidFill>
                <a:latin typeface="Consolas" panose="020B0609020204030204" pitchFamily="49" charset="0"/>
              </a:rPr>
              <a:t>string</a:t>
            </a:r>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comma</a:t>
            </a:r>
            <a:r>
              <a:rPr lang="ro-RO" sz="1200" dirty="0">
                <a:solidFill>
                  <a:srgbClr val="000000"/>
                </a:solidFill>
                <a:latin typeface="Consolas" panose="020B0609020204030204" pitchFamily="49" charset="0"/>
              </a:rPr>
              <a:t>(</a:t>
            </a:r>
            <a:r>
              <a:rPr lang="ro-RO" sz="1200" dirty="0">
                <a:solidFill>
                  <a:srgbClr val="A31515"/>
                </a:solidFill>
                <a:latin typeface="Consolas" panose="020B0609020204030204" pitchFamily="49" charset="0"/>
              </a:rPr>
              <a:t>","</a:t>
            </a:r>
            <a:r>
              <a:rPr lang="ro-RO" sz="1200" dirty="0">
                <a:solidFill>
                  <a:srgbClr val="000000"/>
                </a:solidFill>
                <a:latin typeface="Consolas" panose="020B0609020204030204" pitchFamily="49" charset="0"/>
              </a:rPr>
              <a:t>);   </a:t>
            </a:r>
          </a:p>
          <a:p>
            <a:r>
              <a:rPr lang="ro-RO"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insert second string at position 5</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myString.insert</a:t>
            </a:r>
            <a:r>
              <a:rPr lang="en-US" sz="1200" dirty="0">
                <a:solidFill>
                  <a:srgbClr val="000000"/>
                </a:solidFill>
                <a:latin typeface="Consolas" panose="020B0609020204030204" pitchFamily="49" charset="0"/>
              </a:rPr>
              <a:t>(5, comma);    </a:t>
            </a:r>
            <a:r>
              <a:rPr lang="en-US" sz="1200" dirty="0">
                <a:solidFill>
                  <a:srgbClr val="008000"/>
                </a:solidFill>
                <a:latin typeface="Consolas" panose="020B0609020204030204" pitchFamily="49" charset="0"/>
              </a:rPr>
              <a:t>// value is now: Hello, world!</a:t>
            </a:r>
            <a:endParaRPr lang="ro-RO" sz="1200" dirty="0"/>
          </a:p>
        </p:txBody>
      </p:sp>
      <p:sp>
        <p:nvSpPr>
          <p:cNvPr id="15" name="TextBox 14">
            <a:extLst>
              <a:ext uri="{FF2B5EF4-FFF2-40B4-BE49-F238E27FC236}">
                <a16:creationId xmlns:a16="http://schemas.microsoft.com/office/drawing/2014/main" id="{2F462D10-2BCA-49B7-A961-7E63D896E1FE}"/>
              </a:ext>
            </a:extLst>
          </p:cNvPr>
          <p:cNvSpPr txBox="1"/>
          <p:nvPr/>
        </p:nvSpPr>
        <p:spPr>
          <a:xfrm>
            <a:off x="410400" y="4471248"/>
            <a:ext cx="5685600" cy="1384995"/>
          </a:xfrm>
          <a:prstGeom prst="rect">
            <a:avLst/>
          </a:prstGeom>
          <a:noFill/>
        </p:spPr>
        <p:txBody>
          <a:bodyPr wrap="square">
            <a:spAutoFit/>
          </a:bodyPr>
          <a:lstStyle/>
          <a:p>
            <a:r>
              <a:rPr lang="ro-RO" sz="1200" dirty="0">
                <a:solidFill>
                  <a:srgbClr val="000000"/>
                </a:solidFill>
                <a:latin typeface="Consolas" panose="020B0609020204030204" pitchFamily="49" charset="0"/>
              </a:rPr>
              <a:t> </a:t>
            </a:r>
            <a:r>
              <a:rPr lang="ro-RO" sz="1200" dirty="0" err="1">
                <a:solidFill>
                  <a:srgbClr val="2B91AF"/>
                </a:solidFill>
                <a:latin typeface="Consolas" panose="020B0609020204030204" pitchFamily="49" charset="0"/>
              </a:rPr>
              <a:t>size_t</a:t>
            </a:r>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result</a:t>
            </a:r>
            <a:r>
              <a:rPr lang="ro-RO"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find a character or substring</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result = </a:t>
            </a:r>
            <a:r>
              <a:rPr lang="en-US" sz="1200" dirty="0" err="1">
                <a:solidFill>
                  <a:srgbClr val="000000"/>
                </a:solidFill>
                <a:latin typeface="Consolas" panose="020B0609020204030204" pitchFamily="49" charset="0"/>
              </a:rPr>
              <a:t>myString.find</a:t>
            </a:r>
            <a:r>
              <a:rPr lang="en-US" sz="1200" dirty="0">
                <a:solidFill>
                  <a:srgbClr val="000000"/>
                </a:solidFill>
                <a:latin typeface="Consolas" panose="020B0609020204030204" pitchFamily="49" charset="0"/>
              </a:rPr>
              <a:t>(comma);  </a:t>
            </a:r>
            <a:r>
              <a:rPr lang="en-US" sz="1200" dirty="0">
                <a:solidFill>
                  <a:srgbClr val="008000"/>
                </a:solidFill>
                <a:latin typeface="Consolas" panose="020B0609020204030204" pitchFamily="49" charset="0"/>
              </a:rPr>
              <a:t>// prints 5 first position </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where</a:t>
            </a:r>
            <a:r>
              <a:rPr lang="ro-RO" sz="1200" dirty="0">
                <a:solidFill>
                  <a:srgbClr val="008000"/>
                </a:solidFill>
                <a:latin typeface="Consolas" panose="020B0609020204030204" pitchFamily="49" charset="0"/>
              </a:rPr>
              <a:t> , </a:t>
            </a:r>
            <a:r>
              <a:rPr lang="ro-RO" sz="1200" dirty="0" err="1">
                <a:solidFill>
                  <a:srgbClr val="008000"/>
                </a:solidFill>
                <a:latin typeface="Consolas" panose="020B0609020204030204" pitchFamily="49" charset="0"/>
              </a:rPr>
              <a:t>is</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found</a:t>
            </a:r>
            <a:endParaRPr lang="ro-R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result = </a:t>
            </a:r>
            <a:r>
              <a:rPr lang="en-US" sz="1200" dirty="0" err="1">
                <a:solidFill>
                  <a:srgbClr val="000000"/>
                </a:solidFill>
                <a:latin typeface="Consolas" panose="020B0609020204030204" pitchFamily="49" charset="0"/>
              </a:rPr>
              <a:t>myString.find</a:t>
            </a:r>
            <a:r>
              <a:rPr lang="en-US" sz="1200" dirty="0">
                <a:solidFill>
                  <a:srgbClr val="000000"/>
                </a:solidFill>
                <a:latin typeface="Consolas" panose="020B0609020204030204" pitchFamily="49" charset="0"/>
              </a:rPr>
              <a:t>(comma, 6); </a:t>
            </a:r>
            <a:r>
              <a:rPr lang="en-US" sz="1200" dirty="0">
                <a:solidFill>
                  <a:srgbClr val="008000"/>
                </a:solidFill>
                <a:latin typeface="Consolas" panose="020B0609020204030204" pitchFamily="49" charset="0"/>
              </a:rPr>
              <a:t>// returns random value,</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there are no more , after</a:t>
            </a:r>
            <a:endParaRPr lang="en-US"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position</a:t>
            </a:r>
            <a:r>
              <a:rPr lang="ro-RO" sz="1200" dirty="0">
                <a:solidFill>
                  <a:srgbClr val="008000"/>
                </a:solidFill>
                <a:latin typeface="Consolas" panose="020B0609020204030204" pitchFamily="49" charset="0"/>
              </a:rPr>
              <a:t> 5</a:t>
            </a:r>
            <a:endParaRPr lang="ro-RO" sz="1200" dirty="0"/>
          </a:p>
        </p:txBody>
      </p:sp>
      <p:sp>
        <p:nvSpPr>
          <p:cNvPr id="17" name="TextBox 16">
            <a:extLst>
              <a:ext uri="{FF2B5EF4-FFF2-40B4-BE49-F238E27FC236}">
                <a16:creationId xmlns:a16="http://schemas.microsoft.com/office/drawing/2014/main" id="{140579D2-BB94-4262-9079-2F3AA870DD5A}"/>
              </a:ext>
            </a:extLst>
          </p:cNvPr>
          <p:cNvSpPr txBox="1"/>
          <p:nvPr/>
        </p:nvSpPr>
        <p:spPr>
          <a:xfrm>
            <a:off x="6651394" y="3726718"/>
            <a:ext cx="4974633" cy="1754326"/>
          </a:xfrm>
          <a:prstGeom prst="rect">
            <a:avLst/>
          </a:prstGeom>
          <a:noFill/>
        </p:spPr>
        <p:txBody>
          <a:bodyPr wrap="square">
            <a:spAutoFit/>
          </a:bodyPr>
          <a:lstStyle/>
          <a:p>
            <a:r>
              <a:rPr lang="ro-RO"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replace</a:t>
            </a:r>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std</a:t>
            </a:r>
            <a:r>
              <a:rPr lang="ro-RO" sz="1200" dirty="0">
                <a:solidFill>
                  <a:srgbClr val="000000"/>
                </a:solidFill>
                <a:latin typeface="Consolas" panose="020B0609020204030204" pitchFamily="49" charset="0"/>
              </a:rPr>
              <a:t>::</a:t>
            </a:r>
            <a:r>
              <a:rPr lang="ro-RO" sz="1200" dirty="0" err="1">
                <a:solidFill>
                  <a:srgbClr val="2B91AF"/>
                </a:solidFill>
                <a:latin typeface="Consolas" panose="020B0609020204030204" pitchFamily="49" charset="0"/>
              </a:rPr>
              <a:t>string</a:t>
            </a:r>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replacement</a:t>
            </a:r>
            <a:r>
              <a:rPr lang="ro-RO" sz="1200" dirty="0">
                <a:solidFill>
                  <a:srgbClr val="000000"/>
                </a:solidFill>
                <a:latin typeface="Consolas" panose="020B0609020204030204" pitchFamily="49" charset="0"/>
              </a:rPr>
              <a:t>(</a:t>
            </a:r>
            <a:r>
              <a:rPr lang="ro-RO" sz="1200" dirty="0">
                <a:solidFill>
                  <a:srgbClr val="A31515"/>
                </a:solidFill>
                <a:latin typeface="Consolas" panose="020B0609020204030204" pitchFamily="49" charset="0"/>
              </a:rPr>
              <a:t>"World"</a:t>
            </a:r>
            <a:r>
              <a:rPr lang="ro-RO"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myString</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is</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Hello</a:t>
            </a:r>
            <a:r>
              <a:rPr lang="ro-RO" sz="1200" dirty="0">
                <a:solidFill>
                  <a:srgbClr val="008000"/>
                </a:solidFill>
                <a:latin typeface="Consolas" panose="020B0609020204030204" pitchFamily="49" charset="0"/>
              </a:rPr>
              <a:t> World!"</a:t>
            </a:r>
            <a:endParaRPr lang="ro-RO" sz="1200" dirty="0">
              <a:solidFill>
                <a:srgbClr val="000000"/>
              </a:solidFill>
              <a:latin typeface="Consolas" panose="020B0609020204030204" pitchFamily="49" charset="0"/>
            </a:endParaRP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myString.replace</a:t>
            </a:r>
            <a:r>
              <a:rPr lang="ro-RO" sz="1200" dirty="0">
                <a:solidFill>
                  <a:srgbClr val="000000"/>
                </a:solidFill>
                <a:latin typeface="Consolas" panose="020B0609020204030204" pitchFamily="49" charset="0"/>
              </a:rPr>
              <a:t>(</a:t>
            </a:r>
            <a:r>
              <a:rPr lang="ro-RO" sz="1200" dirty="0" err="1">
                <a:solidFill>
                  <a:srgbClr val="000000"/>
                </a:solidFill>
                <a:latin typeface="Consolas" panose="020B0609020204030204" pitchFamily="49" charset="0"/>
              </a:rPr>
              <a:t>myString.size</a:t>
            </a:r>
            <a:r>
              <a:rPr lang="ro-RO" sz="1200" dirty="0">
                <a:solidFill>
                  <a:srgbClr val="000000"/>
                </a:solidFill>
                <a:latin typeface="Consolas" panose="020B0609020204030204" pitchFamily="49" charset="0"/>
              </a:rPr>
              <a:t>(), </a:t>
            </a:r>
          </a:p>
          <a:p>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replacement.size</a:t>
            </a:r>
            <a:r>
              <a:rPr lang="ro-RO" sz="1200" dirty="0">
                <a:solidFill>
                  <a:srgbClr val="000000"/>
                </a:solidFill>
                <a:latin typeface="Consolas" panose="020B0609020204030204" pitchFamily="49" charset="0"/>
              </a:rPr>
              <a:t>(), </a:t>
            </a:r>
            <a:r>
              <a:rPr lang="ro-RO" sz="1200" dirty="0" err="1">
                <a:solidFill>
                  <a:srgbClr val="000000"/>
                </a:solidFill>
                <a:latin typeface="Consolas" panose="020B0609020204030204" pitchFamily="49" charset="0"/>
              </a:rPr>
              <a:t>replacement</a:t>
            </a:r>
            <a:r>
              <a:rPr lang="ro-RO" sz="12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myString</a:t>
            </a:r>
            <a:r>
              <a:rPr lang="ro-RO" sz="1200" dirty="0">
                <a:solidFill>
                  <a:srgbClr val="008000"/>
                </a:solidFill>
                <a:latin typeface="Consolas" panose="020B0609020204030204" pitchFamily="49" charset="0"/>
              </a:rPr>
              <a:t> </a:t>
            </a:r>
            <a:r>
              <a:rPr lang="ro-RO" sz="1200" dirty="0" err="1">
                <a:solidFill>
                  <a:srgbClr val="008000"/>
                </a:solidFill>
                <a:latin typeface="Consolas" panose="020B0609020204030204" pitchFamily="49" charset="0"/>
              </a:rPr>
              <a:t>is</a:t>
            </a:r>
            <a:r>
              <a:rPr lang="ro-RO" sz="1200" dirty="0">
                <a:solidFill>
                  <a:srgbClr val="008000"/>
                </a:solidFill>
                <a:latin typeface="Consolas" panose="020B0609020204030204" pitchFamily="49" charset="0"/>
              </a:rPr>
              <a:t> </a:t>
            </a:r>
            <a:r>
              <a:rPr lang="en-US" sz="1200" dirty="0">
                <a:solidFill>
                  <a:srgbClr val="008000"/>
                </a:solidFill>
                <a:latin typeface="Consolas" panose="020B0609020204030204" pitchFamily="49" charset="0"/>
              </a:rPr>
              <a:t>updated to </a:t>
            </a:r>
            <a:r>
              <a:rPr lang="ro-RO" sz="1200" dirty="0">
                <a:solidFill>
                  <a:srgbClr val="008000"/>
                </a:solidFill>
                <a:latin typeface="Consolas" panose="020B0609020204030204" pitchFamily="49" charset="0"/>
              </a:rPr>
              <a:t>"</a:t>
            </a:r>
            <a:r>
              <a:rPr lang="ro-RO" sz="1200" dirty="0" err="1">
                <a:solidFill>
                  <a:srgbClr val="008000"/>
                </a:solidFill>
                <a:latin typeface="Consolas" panose="020B0609020204030204" pitchFamily="49" charset="0"/>
              </a:rPr>
              <a:t>Hello</a:t>
            </a:r>
            <a:r>
              <a:rPr lang="ro-RO" sz="1200" dirty="0">
                <a:solidFill>
                  <a:srgbClr val="008000"/>
                </a:solidFill>
                <a:latin typeface="Consolas" panose="020B0609020204030204" pitchFamily="49" charset="0"/>
              </a:rPr>
              <a:t> World!</a:t>
            </a:r>
            <a:r>
              <a:rPr lang="en-US" sz="1200" dirty="0">
                <a:solidFill>
                  <a:srgbClr val="008000"/>
                </a:solidFill>
                <a:latin typeface="Consolas" panose="020B0609020204030204" pitchFamily="49" charset="0"/>
              </a:rPr>
              <a:t>World</a:t>
            </a:r>
            <a:r>
              <a:rPr lang="ro-RO" sz="1200" dirty="0">
                <a:solidFill>
                  <a:srgbClr val="008000"/>
                </a:solidFill>
                <a:latin typeface="Consolas" panose="020B0609020204030204" pitchFamily="49" charset="0"/>
              </a:rPr>
              <a:t>"</a:t>
            </a:r>
            <a:endParaRPr lang="ro-R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std::cout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myString</a:t>
            </a:r>
            <a:r>
              <a:rPr lang="en-US" sz="1200" dirty="0">
                <a:solidFill>
                  <a:srgbClr val="000000"/>
                </a:solidFill>
                <a:latin typeface="Consolas" panose="020B0609020204030204" pitchFamily="49" charset="0"/>
              </a:rPr>
              <a:t>;</a:t>
            </a:r>
            <a:endParaRPr lang="ro-RO" sz="1000" dirty="0"/>
          </a:p>
        </p:txBody>
      </p:sp>
    </p:spTree>
    <p:extLst>
      <p:ext uri="{BB962C8B-B14F-4D97-AF65-F5344CB8AC3E}">
        <p14:creationId xmlns:p14="http://schemas.microsoft.com/office/powerpoint/2010/main" val="1886440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Template Library – Base Containers</a:t>
            </a:r>
          </a:p>
        </p:txBody>
      </p:sp>
      <p:sp>
        <p:nvSpPr>
          <p:cNvPr id="3" name="Content Placeholder 2"/>
          <p:cNvSpPr>
            <a:spLocks noGrp="1"/>
          </p:cNvSpPr>
          <p:nvPr>
            <p:ph idx="4294967295"/>
          </p:nvPr>
        </p:nvSpPr>
        <p:spPr>
          <a:xfrm>
            <a:off x="410399" y="1395458"/>
            <a:ext cx="11154583" cy="4752975"/>
          </a:xfrm>
        </p:spPr>
        <p:txBody>
          <a:bodyPr/>
          <a:lstStyle/>
          <a:p>
            <a:r>
              <a:rPr lang="en-US" dirty="0"/>
              <a:t>Is a fundamental part of the C++ standard. It provides a set of highly efficient implemented tools that can be used in a wide variety of applications </a:t>
            </a:r>
          </a:p>
          <a:p>
            <a:r>
              <a:rPr lang="en-US" dirty="0"/>
              <a:t>STL contains five kinds of components: containers, iterators, algorithms, function objects and allocators.</a:t>
            </a:r>
          </a:p>
          <a:p>
            <a:endParaRPr lang="en-US" dirty="0"/>
          </a:p>
          <a:p>
            <a:r>
              <a:rPr lang="en-US" dirty="0"/>
              <a:t>A few important Containers:</a:t>
            </a:r>
          </a:p>
          <a:p>
            <a:pPr lvl="2"/>
            <a:r>
              <a:rPr lang="en-US" b="1" dirty="0"/>
              <a:t>Array</a:t>
            </a:r>
            <a:r>
              <a:rPr lang="en-US" dirty="0"/>
              <a:t>(Cpp11): encapsulates a normal array and mimics its behavior. Provides methods useful for managing and operating on it.</a:t>
            </a:r>
          </a:p>
          <a:p>
            <a:pPr lvl="2"/>
            <a:r>
              <a:rPr lang="en-US" b="1" dirty="0"/>
              <a:t>Vector</a:t>
            </a:r>
            <a:r>
              <a:rPr lang="en-US" dirty="0"/>
              <a:t>: represents arrays that can resize their storage capacity as needed. </a:t>
            </a:r>
          </a:p>
          <a:p>
            <a:pPr lvl="2"/>
            <a:r>
              <a:rPr lang="en-US" b="1" dirty="0"/>
              <a:t>Set</a:t>
            </a:r>
            <a:r>
              <a:rPr lang="en-US" dirty="0"/>
              <a:t>: is a container that stores unique elements following a specific order. </a:t>
            </a:r>
          </a:p>
          <a:p>
            <a:pPr lvl="2"/>
            <a:r>
              <a:rPr lang="en-US" b="1" dirty="0"/>
              <a:t>Map</a:t>
            </a:r>
            <a:r>
              <a:rPr lang="en-US" dirty="0"/>
              <a:t>: stores elements formed by a combination of key value and mapped value, following a specific order. </a:t>
            </a:r>
          </a:p>
          <a:p>
            <a:r>
              <a:rPr lang="en-US" dirty="0"/>
              <a:t>All STL containers are generic, they need to be told what type of values they will store when we declare them. </a:t>
            </a:r>
          </a:p>
          <a:p>
            <a:endParaRPr lang="en-US" dirty="0"/>
          </a:p>
          <a:p>
            <a:endParaRPr lang="en-US" dirty="0"/>
          </a:p>
        </p:txBody>
      </p:sp>
      <p:sp>
        <p:nvSpPr>
          <p:cNvPr id="6" name="Footer Placeholder 5">
            <a:extLst>
              <a:ext uri="{FF2B5EF4-FFF2-40B4-BE49-F238E27FC236}">
                <a16:creationId xmlns:a16="http://schemas.microsoft.com/office/drawing/2014/main" id="{163163C8-A5B5-4F34-96B1-1DE3F51EA1DA}"/>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47826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Template Library - Iterators</a:t>
            </a:r>
          </a:p>
        </p:txBody>
      </p:sp>
      <p:sp>
        <p:nvSpPr>
          <p:cNvPr id="3" name="Content Placeholder 2"/>
          <p:cNvSpPr>
            <a:spLocks noGrp="1"/>
          </p:cNvSpPr>
          <p:nvPr>
            <p:ph idx="4294967295"/>
          </p:nvPr>
        </p:nvSpPr>
        <p:spPr>
          <a:xfrm>
            <a:off x="410400" y="1302857"/>
            <a:ext cx="8204200" cy="2650078"/>
          </a:xfrm>
        </p:spPr>
        <p:txBody>
          <a:bodyPr/>
          <a:lstStyle/>
          <a:p>
            <a:r>
              <a:rPr lang="en-US" dirty="0"/>
              <a:t>What’s an iterator? </a:t>
            </a:r>
          </a:p>
          <a:p>
            <a:pPr lvl="4"/>
            <a:r>
              <a:rPr lang="en-US" dirty="0"/>
              <a:t>Iterators provide a way of specifying a position in a container. An iterator can be incremented or dereferenced, and two iterators can be compared.</a:t>
            </a:r>
          </a:p>
          <a:p>
            <a:pPr lvl="4"/>
            <a:endParaRPr lang="en-US" dirty="0"/>
          </a:p>
          <a:p>
            <a:pPr lvl="4"/>
            <a:r>
              <a:rPr lang="en-US" dirty="0"/>
              <a:t>All STL containers have methods that allows you to acquire an iterator that points to the first element (.</a:t>
            </a:r>
            <a:r>
              <a:rPr lang="en-US" i="1" dirty="0"/>
              <a:t>begin()</a:t>
            </a:r>
            <a:r>
              <a:rPr lang="en-US" dirty="0"/>
              <a:t>) or an iterator that points to “after the end” (.</a:t>
            </a:r>
            <a:r>
              <a:rPr lang="en-US" i="1" dirty="0"/>
              <a:t>end()</a:t>
            </a: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98" y="3868324"/>
            <a:ext cx="6350000" cy="1865928"/>
          </a:xfrm>
          <a:prstGeom prst="rect">
            <a:avLst/>
          </a:prstGeom>
        </p:spPr>
      </p:pic>
      <p:sp>
        <p:nvSpPr>
          <p:cNvPr id="7" name="Footer Placeholder 6">
            <a:extLst>
              <a:ext uri="{FF2B5EF4-FFF2-40B4-BE49-F238E27FC236}">
                <a16:creationId xmlns:a16="http://schemas.microsoft.com/office/drawing/2014/main" id="{1B545FFE-4CBE-438C-916D-F61FA1AA5392}"/>
              </a:ext>
            </a:extLst>
          </p:cNvPr>
          <p:cNvSpPr>
            <a:spLocks noGrp="1"/>
          </p:cNvSpPr>
          <p:nvPr>
            <p:ph type="ftr" sz="quarter" idx="10"/>
          </p:nvPr>
        </p:nvSpPr>
        <p:spPr/>
        <p:txBody>
          <a:bodyPr/>
          <a:lstStyle/>
          <a:p>
            <a:r>
              <a:rPr lang="es-ES" dirty="0" err="1"/>
              <a:t>Unrestricted</a:t>
            </a:r>
            <a:r>
              <a:rPr lang="es-ES" dirty="0"/>
              <a:t> | © Siemens 2023 | </a:t>
            </a:r>
            <a:r>
              <a:rPr lang="es-ES" dirty="0" err="1"/>
              <a:t>Ionuț</a:t>
            </a:r>
            <a:r>
              <a:rPr lang="es-ES" dirty="0"/>
              <a:t> Verzea | ADV D EU RO IFA MI | 2023-07-11</a:t>
            </a:r>
            <a:endParaRPr lang="en-US" dirty="0"/>
          </a:p>
        </p:txBody>
      </p:sp>
    </p:spTree>
    <p:extLst>
      <p:ext uri="{BB962C8B-B14F-4D97-AF65-F5344CB8AC3E}">
        <p14:creationId xmlns:p14="http://schemas.microsoft.com/office/powerpoint/2010/main" val="26080335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8.xml><?xml version="1.0" encoding="utf-8"?>
<p:tagLst xmlns:a="http://schemas.openxmlformats.org/drawingml/2006/main" xmlns:r="http://schemas.openxmlformats.org/officeDocument/2006/relationships" xmlns:p="http://schemas.openxmlformats.org/presentationml/2006/main">
  <p:tag name="CDT_INTERSECT_SLIDE" val="False"/>
  <p:tag name="CDT_NAVBARONTHISSLIDE" val="True"/>
  <p:tag name="CDT_DESIGNS_NAME" val="Siemens 2013 – 4:3"/>
  <p:tag name="CDT_MASTERS_NAME" val="One object (large)"/>
  <p:tag name="CDT_LAYOUT_TYPE" val="16"/>
  <p:tag name="CDT_ORIGINAL_DESIGNS_NAME" val="Siemens 2013 – 4:3"/>
  <p:tag name="CDT_ORIGINAL_MASTERS_NAME" val="One object (large)"/>
  <p:tag name="CDT_ORIGINAL_LAYOUT_TYPE" val="16"/>
</p:tagLst>
</file>

<file path=ppt/tags/tag9.xml><?xml version="1.0" encoding="utf-8"?>
<p:tagLst xmlns:a="http://schemas.openxmlformats.org/drawingml/2006/main" xmlns:r="http://schemas.openxmlformats.org/officeDocument/2006/relationships" xmlns:p="http://schemas.openxmlformats.org/presentationml/2006/main">
  <p:tag name="CDT_INTERSECT_SLIDE" val="False"/>
  <p:tag name="CDT_NAVBARONTHISSLIDE" val="True"/>
  <p:tag name="CDT_DESIGNS_NAME" val="Siemens 2013 – 4:3"/>
  <p:tag name="CDT_MASTERS_NAME" val="Two columns"/>
  <p:tag name="CDT_LAYOUT_TYPE" val="29"/>
  <p:tag name="CDT_ORIGINAL_DESIGNS_NAME" val="Siemens 2013 – 4:3"/>
  <p:tag name="CDT_ORIGINAL_MASTERS_NAME" val="Two columns"/>
  <p:tag name="CDT_ORIGINAL_LAYOUT_TYPE" val="29"/>
</p:tagLst>
</file>

<file path=ppt/theme/theme1.xml><?xml version="1.0" encoding="utf-8"?>
<a:theme xmlns:a="http://schemas.openxmlformats.org/drawingml/2006/main" name="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sie-ppt-O365-16x9-standard-eng-v3-0.pptx" id="{337017D5-581C-4D7F-8BCD-76B6C3EE2E8E}" vid="{4F834F2F-9D4E-47D9-B741-4DA0B160AC8F}"/>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8E680F69AFCF5478564F22EAAFCB836" ma:contentTypeVersion="0" ma:contentTypeDescription="Create a new document." ma:contentTypeScope="" ma:versionID="4c27fba116ff84015b09cf87e0537b43">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4ppTags>
  <Name>One object (large)</Name>
  <PpLayout>16</PpLayout>
  <Index>10</Index>
</p4ppTags>
</file>

<file path=customXml/item4.xml><?xml version="1.0" encoding="utf-8"?>
<p4ppTags>
  <Name>Two rows + Navigation</Name>
  <PpLayout>32</PpLayout>
  <Index>21</Index>
</p4ppTags>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971D72-3676-4618-95A9-5E38E1A20224}">
  <ds:schemaRefs>
    <ds:schemaRef ds:uri="http://schemas.microsoft.com/sharepoint/v3/contenttype/forms"/>
  </ds:schemaRefs>
</ds:datastoreItem>
</file>

<file path=customXml/itemProps2.xml><?xml version="1.0" encoding="utf-8"?>
<ds:datastoreItem xmlns:ds="http://schemas.openxmlformats.org/officeDocument/2006/customXml" ds:itemID="{4EBB41D0-022C-466A-B152-107B564800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D05BBB49-53E6-4E4F-8CC3-F7FFFFE3D4BA}">
  <ds:schemaRefs/>
</ds:datastoreItem>
</file>

<file path=customXml/itemProps4.xml><?xml version="1.0" encoding="utf-8"?>
<ds:datastoreItem xmlns:ds="http://schemas.openxmlformats.org/officeDocument/2006/customXml" ds:itemID="{C1327F38-1837-4EFE-816F-45D72154B1B5}">
  <ds:schemaRefs/>
</ds:datastoreItem>
</file>

<file path=customXml/itemProps5.xml><?xml version="1.0" encoding="utf-8"?>
<ds:datastoreItem xmlns:ds="http://schemas.openxmlformats.org/officeDocument/2006/customXml" ds:itemID="{475AB511-79C4-4486-8A16-0BD1598C802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2919</Words>
  <Application>Microsoft Office PowerPoint</Application>
  <PresentationFormat>Widescreen</PresentationFormat>
  <Paragraphs>337</Paragraphs>
  <Slides>24</Slides>
  <Notes>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29" baseType="lpstr">
      <vt:lpstr>Arial</vt:lpstr>
      <vt:lpstr>Consolas</vt:lpstr>
      <vt:lpstr>Wingdings</vt:lpstr>
      <vt:lpstr>Siemens 2020</vt:lpstr>
      <vt:lpstr>think-cell Folie</vt:lpstr>
      <vt:lpstr>C++</vt:lpstr>
      <vt:lpstr>Table of contents Index / Agenda</vt:lpstr>
      <vt:lpstr>c-strings vs. std::strings</vt:lpstr>
      <vt:lpstr>String Initialization</vt:lpstr>
      <vt:lpstr>Useful Methods</vt:lpstr>
      <vt:lpstr>String Operations</vt:lpstr>
      <vt:lpstr>String Operations</vt:lpstr>
      <vt:lpstr>Standard Template Library – Base Containers</vt:lpstr>
      <vt:lpstr>Standard Template Library - Iterators</vt:lpstr>
      <vt:lpstr>Standard Template Library - Vector</vt:lpstr>
      <vt:lpstr>Standard Template Library - String</vt:lpstr>
      <vt:lpstr>Standard Template Library - Map</vt:lpstr>
      <vt:lpstr>Standard Template Library - Map</vt:lpstr>
      <vt:lpstr>Standard Template Library – Methods</vt:lpstr>
      <vt:lpstr>Standard Template Library – Methods</vt:lpstr>
      <vt:lpstr>Standard Template Library – Methods </vt:lpstr>
      <vt:lpstr>Standard Template Library - Methods</vt:lpstr>
      <vt:lpstr>STL and Polymorphism</vt:lpstr>
      <vt:lpstr>STL and Polymorphism</vt:lpstr>
      <vt:lpstr>STL and Polymorphism</vt:lpstr>
      <vt:lpstr>STL and Polymorphism</vt:lpstr>
      <vt:lpstr>STL and Polymorphism</vt:lpstr>
      <vt:lpstr>References</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Verzea, Ionut (ADV D EU RO IFA MI)</dc:creator>
  <cp:keywords>Template</cp:keywords>
  <dc:description>Version 3.0.8
September 2020</dc:description>
  <cp:lastModifiedBy>Verzea, Ionut (ADV D EU RO IFA MI)</cp:lastModifiedBy>
  <cp:revision>34</cp:revision>
  <dcterms:created xsi:type="dcterms:W3CDTF">2022-05-30T09:10:21Z</dcterms:created>
  <dcterms:modified xsi:type="dcterms:W3CDTF">2023-07-11T06:20:14Z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0x01010018E680F69AFCF5478564F22EAAFCB836</vt:lpwstr>
  </property>
  <property fmtid="{D5CDD505-2E9C-101B-9397-08002B2CF9AE}" pid="3" name="MSIP_Label_a59b6cd5-d141-4a33-8bf1-0ca04484304f_Enabled">
    <vt:lpwstr>true</vt:lpwstr>
  </property>
  <property fmtid="{D5CDD505-2E9C-101B-9397-08002B2CF9AE}" pid="4" name="MSIP_Label_a59b6cd5-d141-4a33-8bf1-0ca04484304f_SetDate">
    <vt:lpwstr>2022-05-31T09:53:51Z</vt:lpwstr>
  </property>
  <property fmtid="{D5CDD505-2E9C-101B-9397-08002B2CF9AE}" pid="5" name="MSIP_Label_a59b6cd5-d141-4a33-8bf1-0ca04484304f_Method">
    <vt:lpwstr>Standard</vt:lpwstr>
  </property>
  <property fmtid="{D5CDD505-2E9C-101B-9397-08002B2CF9AE}" pid="6" name="MSIP_Label_a59b6cd5-d141-4a33-8bf1-0ca04484304f_Name">
    <vt:lpwstr>restricted-default</vt:lpwstr>
  </property>
  <property fmtid="{D5CDD505-2E9C-101B-9397-08002B2CF9AE}" pid="7" name="MSIP_Label_a59b6cd5-d141-4a33-8bf1-0ca04484304f_SiteId">
    <vt:lpwstr>38ae3bcd-9579-4fd4-adda-b42e1495d55a</vt:lpwstr>
  </property>
  <property fmtid="{D5CDD505-2E9C-101B-9397-08002B2CF9AE}" pid="8" name="MSIP_Label_a59b6cd5-d141-4a33-8bf1-0ca04484304f_ActionId">
    <vt:lpwstr>2100a1b8-2fc2-45a7-8038-6e5ec1548324</vt:lpwstr>
  </property>
  <property fmtid="{D5CDD505-2E9C-101B-9397-08002B2CF9AE}" pid="9" name="MSIP_Label_a59b6cd5-d141-4a33-8bf1-0ca04484304f_ContentBits">
    <vt:lpwstr>0</vt:lpwstr>
  </property>
  <property fmtid="{D5CDD505-2E9C-101B-9397-08002B2CF9AE}" pid="10" name="Document_Confidentiality">
    <vt:lpwstr>Restricted</vt:lpwstr>
  </property>
</Properties>
</file>